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709" r:id="rId5"/>
    <p:sldMasterId id="2147483727" r:id="rId6"/>
  </p:sldMasterIdLst>
  <p:notesMasterIdLst>
    <p:notesMasterId r:id="rId30"/>
  </p:notesMasterIdLst>
  <p:sldIdLst>
    <p:sldId id="285" r:id="rId7"/>
    <p:sldId id="260" r:id="rId8"/>
    <p:sldId id="325" r:id="rId9"/>
    <p:sldId id="326" r:id="rId10"/>
    <p:sldId id="330" r:id="rId11"/>
    <p:sldId id="331" r:id="rId12"/>
    <p:sldId id="332" r:id="rId13"/>
    <p:sldId id="333" r:id="rId14"/>
    <p:sldId id="341" r:id="rId15"/>
    <p:sldId id="336" r:id="rId16"/>
    <p:sldId id="337" r:id="rId17"/>
    <p:sldId id="343" r:id="rId18"/>
    <p:sldId id="338" r:id="rId19"/>
    <p:sldId id="299" r:id="rId20"/>
    <p:sldId id="329" r:id="rId21"/>
    <p:sldId id="328" r:id="rId22"/>
    <p:sldId id="256" r:id="rId23"/>
    <p:sldId id="257" r:id="rId24"/>
    <p:sldId id="261" r:id="rId25"/>
    <p:sldId id="262" r:id="rId26"/>
    <p:sldId id="263" r:id="rId27"/>
    <p:sldId id="264" r:id="rId28"/>
    <p:sldId id="300" r:id="rId29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8" userDrawn="1">
          <p15:clr>
            <a:srgbClr val="A4A3A4"/>
          </p15:clr>
        </p15:guide>
        <p15:guide id="2" orient="horz" pos="4637" userDrawn="1">
          <p15:clr>
            <a:srgbClr val="A4A3A4"/>
          </p15:clr>
        </p15:guide>
        <p15:guide id="3" orient="horz" pos="3859" userDrawn="1">
          <p15:clr>
            <a:srgbClr val="A4A3A4"/>
          </p15:clr>
        </p15:guide>
        <p15:guide id="4" orient="horz" pos="5114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2205" userDrawn="1">
          <p15:clr>
            <a:srgbClr val="A4A3A4"/>
          </p15:clr>
        </p15:guide>
        <p15:guide id="7" orient="horz" pos="3325" userDrawn="1">
          <p15:clr>
            <a:srgbClr val="A4A3A4"/>
          </p15:clr>
        </p15:guide>
        <p15:guide id="8" orient="horz" pos="200" userDrawn="1">
          <p15:clr>
            <a:srgbClr val="A4A3A4"/>
          </p15:clr>
        </p15:guide>
        <p15:guide id="9" orient="horz" pos="3370" userDrawn="1">
          <p15:clr>
            <a:srgbClr val="A4A3A4"/>
          </p15:clr>
        </p15:guide>
        <p15:guide id="10" orient="horz" pos="4574" userDrawn="1">
          <p15:clr>
            <a:srgbClr val="A4A3A4"/>
          </p15:clr>
        </p15:guide>
        <p15:guide id="11" pos="1536" userDrawn="1">
          <p15:clr>
            <a:srgbClr val="A4A3A4"/>
          </p15:clr>
        </p15:guide>
        <p15:guide id="12" pos="2808" userDrawn="1">
          <p15:clr>
            <a:srgbClr val="A4A3A4"/>
          </p15:clr>
        </p15:guide>
        <p15:guide id="13" pos="4613" userDrawn="1">
          <p15:clr>
            <a:srgbClr val="A4A3A4"/>
          </p15:clr>
        </p15:guide>
        <p15:guide id="14" pos="4030" userDrawn="1">
          <p15:clr>
            <a:srgbClr val="A4A3A4"/>
          </p15:clr>
        </p15:guide>
        <p15:guide id="15" pos="7664" userDrawn="1">
          <p15:clr>
            <a:srgbClr val="A4A3A4"/>
          </p15:clr>
        </p15:guide>
        <p15:guide id="16" pos="3979" userDrawn="1">
          <p15:clr>
            <a:srgbClr val="A4A3A4"/>
          </p15:clr>
        </p15:guide>
        <p15:guide id="17" pos="2755" userDrawn="1">
          <p15:clr>
            <a:srgbClr val="A4A3A4"/>
          </p15:clr>
        </p15:guide>
        <p15:guide id="18" pos="1579" userDrawn="1">
          <p15:clr>
            <a:srgbClr val="A4A3A4"/>
          </p15:clr>
        </p15:guide>
        <p15:guide id="19" pos="7709" userDrawn="1">
          <p15:clr>
            <a:srgbClr val="A4A3A4"/>
          </p15:clr>
        </p15:guide>
        <p15:guide id="20" pos="5211" userDrawn="1">
          <p15:clr>
            <a:srgbClr val="A4A3A4"/>
          </p15:clr>
        </p15:guide>
        <p15:guide id="21" userDrawn="1">
          <p15:clr>
            <a:srgbClr val="A4A3A4"/>
          </p15:clr>
        </p15:guide>
        <p15:guide id="22" pos="5256" userDrawn="1">
          <p15:clr>
            <a:srgbClr val="A4A3A4"/>
          </p15:clr>
        </p15:guide>
        <p15:guide id="23" pos="6435" userDrawn="1">
          <p15:clr>
            <a:srgbClr val="A4A3A4"/>
          </p15:clr>
        </p15:guide>
        <p15:guide id="24" pos="6485" userDrawn="1">
          <p15:clr>
            <a:srgbClr val="A4A3A4"/>
          </p15:clr>
        </p15:guide>
        <p15:guide id="25" pos="8856" userDrawn="1">
          <p15:clr>
            <a:srgbClr val="A4A3A4"/>
          </p15:clr>
        </p15:guide>
        <p15:guide id="26" pos="336" userDrawn="1">
          <p15:clr>
            <a:srgbClr val="A4A3A4"/>
          </p15:clr>
        </p15:guide>
        <p15:guide id="27" pos="557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Caitlyn Ryan" initials="CR" lastIdx="2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95A5D"/>
    <a:srgbClr val="DCDCDC"/>
    <a:srgbClr val="F2F4F4"/>
    <a:srgbClr val="414042"/>
    <a:srgbClr val="0E2735"/>
    <a:srgbClr val="4F81BD"/>
    <a:srgbClr val="0C9B2E"/>
    <a:srgbClr val="FFFAD0"/>
    <a:srgbClr val="FFF8AE"/>
    <a:srgbClr val="FCB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38" autoAdjust="0"/>
    <p:restoredTop sz="94907" autoAdjust="0"/>
  </p:normalViewPr>
  <p:slideViewPr>
    <p:cSldViewPr snapToGrid="0" showGuides="1">
      <p:cViewPr varScale="1">
        <p:scale>
          <a:sx n="88" d="100"/>
          <a:sy n="88" d="100"/>
        </p:scale>
        <p:origin x="1304" y="192"/>
      </p:cViewPr>
      <p:guideLst>
        <p:guide orient="horz" pos="1488"/>
        <p:guide orient="horz" pos="4637"/>
        <p:guide orient="horz" pos="3859"/>
        <p:guide orient="horz" pos="5114"/>
        <p:guide orient="horz" pos="2160"/>
        <p:guide orient="horz" pos="2205"/>
        <p:guide orient="horz" pos="3325"/>
        <p:guide orient="horz" pos="200"/>
        <p:guide orient="horz" pos="3370"/>
        <p:guide orient="horz" pos="4574"/>
        <p:guide pos="1536"/>
        <p:guide pos="2808"/>
        <p:guide pos="4613"/>
        <p:guide pos="4030"/>
        <p:guide pos="7664"/>
        <p:guide pos="3979"/>
        <p:guide pos="2755"/>
        <p:guide pos="1579"/>
        <p:guide pos="7709"/>
        <p:guide pos="5211"/>
        <p:guide/>
        <p:guide pos="5256"/>
        <p:guide pos="6435"/>
        <p:guide pos="6485"/>
        <p:guide pos="8856"/>
        <p:guide pos="336"/>
        <p:guide pos="5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10/21/19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73152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146304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219456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2926080" algn="l" defTabSz="731520" rtl="0" eaLnBrk="1" latinLnBrk="0" hangingPunct="1">
      <a:defRPr sz="190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365760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305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this URL in your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98810-7644-F04F-BD57-EA1D583DC9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3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should be given a 12-character “hash” – this might be individual to you, or your team or group may share one hash.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98810-7644-F04F-BD57-EA1D583DC9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98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read and understand the terms and conditions.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98810-7644-F04F-BD57-EA1D583DC9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73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have the option to set a Team Name. You do not need to do this, but you can if you like. It won’t affect the rest of the workshop.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98810-7644-F04F-BD57-EA1D583DC9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61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the AWS Console link to login to the AWS account you’ll use in today’s event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98810-7644-F04F-BD57-EA1D583DC9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08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note the region that the event is using. Only actions in this region are allowed.</a:t>
            </a:r>
          </a:p>
          <a:p>
            <a:endParaRPr lang="en-US" dirty="0"/>
          </a:p>
          <a:p>
            <a:r>
              <a:rPr lang="en-US" dirty="0"/>
              <a:t>Click the Open Console button to open the AWS Console. You can also copy and past the Credentials into your terminal window if you need to use the AWS CLI</a:t>
            </a:r>
          </a:p>
          <a:p>
            <a:endParaRPr lang="en-US" dirty="0"/>
          </a:p>
          <a:p>
            <a:r>
              <a:rPr lang="en-US" dirty="0"/>
              <a:t>Windows users, use the SET command or the Set-Credential cmdlet </a:t>
            </a:r>
            <a:r>
              <a:rPr lang="en-US"/>
              <a:t>rather than EXPORT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198810-7644-F04F-BD57-EA1D583DC9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67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5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135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69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54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99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16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1232D-02AD-466D-A6B8-495DC7E64BE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3250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55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eSpeak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1340F2-306D-C649-A2E3-D1F899479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"/>
            <a:ext cx="14630400" cy="8225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731535"/>
            <a:ext cx="1357299" cy="8143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366972-4B8E-EE4B-89C6-34A143B2201C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D3521FC-C508-104E-80D8-E2DD945D2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0006" y="5952759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A4C63CE-724C-A547-9CD4-8B4632C3CC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3053182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E11D19E0-362B-324D-B73A-FB792D5DD4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4253737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8" y="1645920"/>
            <a:ext cx="6400800" cy="5089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58101" y="1645920"/>
            <a:ext cx="6400800" cy="5089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65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8101" y="1645920"/>
            <a:ext cx="6400800" cy="508834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63CB81-2BA0-0B4C-95B7-83DDBF5522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480" y="1645920"/>
            <a:ext cx="6400800" cy="5087619"/>
          </a:xfrm>
        </p:spPr>
        <p:txBody>
          <a:bodyPr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>
                <a:solidFill>
                  <a:schemeClr val="tx2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1900" b="1" dirty="0"/>
              <a:t>Lorem ipsum dolor sit </a:t>
            </a:r>
            <a:r>
              <a:rPr lang="en-US" sz="1900" b="1" dirty="0" err="1"/>
              <a:t>amet</a:t>
            </a:r>
            <a:r>
              <a:rPr lang="en-US" sz="1900" b="1" dirty="0"/>
              <a:t>, </a:t>
            </a:r>
            <a:r>
              <a:rPr lang="en-US" sz="1900" b="1" dirty="0" err="1"/>
              <a:t>consectetuer</a:t>
            </a:r>
            <a:r>
              <a:rPr lang="en-US" sz="1900" b="1" dirty="0"/>
              <a:t> </a:t>
            </a:r>
            <a:r>
              <a:rPr lang="en-US" sz="1900" b="1" dirty="0" err="1"/>
              <a:t>adipiscing</a:t>
            </a:r>
            <a:r>
              <a:rPr lang="en-US" sz="1900" b="1" dirty="0"/>
              <a:t> </a:t>
            </a:r>
            <a:r>
              <a:rPr lang="en-US" sz="1900" b="1" dirty="0" err="1"/>
              <a:t>elit</a:t>
            </a:r>
            <a:r>
              <a:rPr lang="en-US" sz="1900" b="1" dirty="0"/>
              <a:t>, </a:t>
            </a:r>
            <a:r>
              <a:rPr lang="en-US" sz="1900" b="1" dirty="0" err="1"/>
              <a:t>sed</a:t>
            </a:r>
            <a:r>
              <a:rPr lang="en-US" sz="1900" b="1" dirty="0"/>
              <a:t> </a:t>
            </a:r>
            <a:r>
              <a:rPr lang="en-US" sz="1900" b="1" dirty="0" err="1"/>
              <a:t>diam</a:t>
            </a:r>
            <a:r>
              <a:rPr lang="en-US" sz="1900" b="1" dirty="0"/>
              <a:t> </a:t>
            </a:r>
            <a:r>
              <a:rPr lang="en-US" sz="1900" b="1" dirty="0" err="1"/>
              <a:t>nonummy</a:t>
            </a:r>
            <a:r>
              <a:rPr lang="en-US" sz="1900" b="1" dirty="0"/>
              <a:t> </a:t>
            </a:r>
            <a:r>
              <a:rPr lang="en-US" sz="1900" b="1" dirty="0" err="1"/>
              <a:t>nibh</a:t>
            </a:r>
            <a:r>
              <a:rPr lang="en-US" sz="1900" b="1" dirty="0"/>
              <a:t> </a:t>
            </a:r>
            <a:r>
              <a:rPr lang="en-US" sz="1900" b="1" dirty="0" err="1"/>
              <a:t>euismod</a:t>
            </a:r>
            <a:r>
              <a:rPr lang="en-US" sz="1900" b="1" dirty="0"/>
              <a:t> </a:t>
            </a:r>
            <a:r>
              <a:rPr lang="en-US" sz="1900" b="1" dirty="0" err="1"/>
              <a:t>tincidunt</a:t>
            </a:r>
            <a:r>
              <a:rPr lang="en-US" sz="1900" b="1" dirty="0"/>
              <a:t> </a:t>
            </a:r>
            <a:r>
              <a:rPr lang="en-US" sz="1900" b="1" dirty="0" err="1"/>
              <a:t>ut</a:t>
            </a:r>
            <a:r>
              <a:rPr lang="en-US" sz="1900" b="1" dirty="0"/>
              <a:t> </a:t>
            </a:r>
            <a:r>
              <a:rPr lang="en-US" sz="1900" b="1" dirty="0" err="1"/>
              <a:t>laoreet</a:t>
            </a:r>
            <a:r>
              <a:rPr lang="en-US" sz="1900" b="1" dirty="0"/>
              <a:t> dolore magna </a:t>
            </a:r>
            <a:r>
              <a:rPr lang="en-US" sz="1900" b="1" dirty="0" err="1"/>
              <a:t>aliquam</a:t>
            </a:r>
            <a:r>
              <a:rPr lang="en-US" sz="1900" b="1" dirty="0"/>
              <a:t> </a:t>
            </a:r>
            <a:r>
              <a:rPr lang="en-US" sz="1900" b="1" dirty="0" err="1"/>
              <a:t>erat</a:t>
            </a:r>
            <a:r>
              <a:rPr lang="en-US" sz="1900" b="1" dirty="0"/>
              <a:t> </a:t>
            </a:r>
            <a:r>
              <a:rPr lang="en-US" sz="1900" b="1" dirty="0" err="1"/>
              <a:t>volutpat</a:t>
            </a:r>
            <a:r>
              <a:rPr lang="en-US" sz="1900" b="1" dirty="0"/>
              <a:t>. </a:t>
            </a:r>
          </a:p>
          <a:p>
            <a:endParaRPr lang="en-US" sz="1900" b="1" dirty="0"/>
          </a:p>
          <a:p>
            <a:r>
              <a:rPr lang="en-US" sz="1900" b="1" dirty="0"/>
              <a:t>Lorem ipsum dolor sit </a:t>
            </a:r>
            <a:r>
              <a:rPr lang="en-US" sz="1900" b="1" dirty="0" err="1"/>
              <a:t>amet</a:t>
            </a:r>
            <a:r>
              <a:rPr lang="en-US" sz="1900" b="1" dirty="0"/>
              <a:t>, </a:t>
            </a:r>
            <a:r>
              <a:rPr lang="en-US" sz="1900" b="1" dirty="0" err="1"/>
              <a:t>consectetuer</a:t>
            </a:r>
            <a:r>
              <a:rPr lang="en-US" sz="1900" b="1" dirty="0"/>
              <a:t> </a:t>
            </a:r>
            <a:r>
              <a:rPr lang="en-US" sz="1900" b="1" dirty="0" err="1"/>
              <a:t>adipiscing</a:t>
            </a:r>
            <a:r>
              <a:rPr lang="en-US" sz="1900" b="1" dirty="0"/>
              <a:t> </a:t>
            </a:r>
            <a:r>
              <a:rPr lang="en-US" sz="1900" b="1" dirty="0" err="1"/>
              <a:t>elit</a:t>
            </a:r>
            <a:r>
              <a:rPr lang="en-US" sz="1900" b="1" dirty="0"/>
              <a:t>, </a:t>
            </a:r>
            <a:r>
              <a:rPr lang="en-US" sz="1900" b="1" dirty="0" err="1"/>
              <a:t>sed</a:t>
            </a:r>
            <a:r>
              <a:rPr lang="en-US" sz="1900" b="1" dirty="0"/>
              <a:t> </a:t>
            </a:r>
            <a:r>
              <a:rPr lang="en-US" sz="1900" b="1" dirty="0" err="1"/>
              <a:t>diam</a:t>
            </a:r>
            <a:r>
              <a:rPr lang="en-US" sz="1900" b="1" dirty="0"/>
              <a:t> </a:t>
            </a:r>
            <a:r>
              <a:rPr lang="en-US" sz="1900" b="1" dirty="0" err="1"/>
              <a:t>nonummy</a:t>
            </a:r>
            <a:r>
              <a:rPr lang="en-US" sz="1900" b="1" dirty="0"/>
              <a:t> </a:t>
            </a:r>
            <a:r>
              <a:rPr lang="en-US" sz="1900" b="1" dirty="0" err="1"/>
              <a:t>nibh</a:t>
            </a:r>
            <a:r>
              <a:rPr lang="en-US" sz="1900" b="1" dirty="0"/>
              <a:t> </a:t>
            </a:r>
            <a:r>
              <a:rPr lang="en-US" sz="1900" b="1" dirty="0" err="1"/>
              <a:t>euismod</a:t>
            </a:r>
            <a:r>
              <a:rPr lang="en-US" sz="1900" b="1" dirty="0"/>
              <a:t> </a:t>
            </a:r>
            <a:r>
              <a:rPr lang="en-US" sz="1900" b="1" dirty="0" err="1"/>
              <a:t>tincidunt</a:t>
            </a:r>
            <a:r>
              <a:rPr lang="en-US" sz="1900" b="1" dirty="0"/>
              <a:t> </a:t>
            </a:r>
            <a:r>
              <a:rPr lang="en-US" sz="1900" b="1" dirty="0" err="1"/>
              <a:t>ut</a:t>
            </a:r>
            <a:r>
              <a:rPr lang="en-US" sz="1900" b="1" dirty="0"/>
              <a:t> </a:t>
            </a:r>
            <a:r>
              <a:rPr lang="en-US" sz="1900" b="1" dirty="0" err="1"/>
              <a:t>laoreet</a:t>
            </a:r>
            <a:r>
              <a:rPr lang="en-US" sz="1900" b="1" dirty="0"/>
              <a:t> dolore magna </a:t>
            </a:r>
            <a:r>
              <a:rPr lang="en-US" sz="1900" b="1" dirty="0" err="1"/>
              <a:t>aliquam</a:t>
            </a:r>
            <a:r>
              <a:rPr lang="en-US" sz="1900" b="1" dirty="0"/>
              <a:t> </a:t>
            </a:r>
            <a:r>
              <a:rPr lang="en-US" sz="1900" b="1" dirty="0" err="1"/>
              <a:t>erat</a:t>
            </a:r>
            <a:r>
              <a:rPr lang="en-US" sz="1900" b="1" dirty="0"/>
              <a:t> </a:t>
            </a:r>
            <a:r>
              <a:rPr lang="en-US" sz="1900" b="1" dirty="0" err="1"/>
              <a:t>volutpat</a:t>
            </a:r>
            <a:r>
              <a:rPr lang="en-US" sz="1900" b="1" dirty="0"/>
              <a:t>. </a:t>
            </a:r>
          </a:p>
          <a:p>
            <a:endParaRPr lang="en-US" sz="1900" b="1" dirty="0"/>
          </a:p>
          <a:p>
            <a:r>
              <a:rPr lang="en-US" sz="1900" b="1" dirty="0"/>
              <a:t>Lorem ipsum dolor sit </a:t>
            </a:r>
            <a:r>
              <a:rPr lang="en-US" sz="1900" b="1" dirty="0" err="1"/>
              <a:t>amet</a:t>
            </a:r>
            <a:r>
              <a:rPr lang="en-US" sz="1900" b="1" dirty="0"/>
              <a:t>, </a:t>
            </a:r>
            <a:r>
              <a:rPr lang="en-US" sz="1900" b="1" dirty="0" err="1"/>
              <a:t>consectetuer</a:t>
            </a:r>
            <a:r>
              <a:rPr lang="en-US" sz="1900" b="1" dirty="0"/>
              <a:t> </a:t>
            </a:r>
            <a:r>
              <a:rPr lang="en-US" sz="1900" b="1" dirty="0" err="1"/>
              <a:t>adipiscing</a:t>
            </a:r>
            <a:r>
              <a:rPr lang="en-US" sz="1900" b="1" dirty="0"/>
              <a:t> </a:t>
            </a:r>
            <a:r>
              <a:rPr lang="en-US" sz="1900" b="1" dirty="0" err="1"/>
              <a:t>elit</a:t>
            </a:r>
            <a:r>
              <a:rPr lang="en-US" sz="1900" b="1" dirty="0"/>
              <a:t>, </a:t>
            </a:r>
            <a:r>
              <a:rPr lang="en-US" sz="1900" b="1" dirty="0" err="1"/>
              <a:t>sed</a:t>
            </a:r>
            <a:r>
              <a:rPr lang="en-US" sz="1900" b="1" dirty="0"/>
              <a:t> </a:t>
            </a:r>
            <a:r>
              <a:rPr lang="en-US" sz="1900" b="1" dirty="0" err="1"/>
              <a:t>diam</a:t>
            </a:r>
            <a:r>
              <a:rPr lang="en-US" sz="1900" b="1" dirty="0"/>
              <a:t> </a:t>
            </a:r>
            <a:r>
              <a:rPr lang="en-US" sz="1900" b="1" dirty="0" err="1"/>
              <a:t>nonummy</a:t>
            </a:r>
            <a:r>
              <a:rPr lang="en-US" sz="1900" b="1" dirty="0"/>
              <a:t> </a:t>
            </a:r>
            <a:r>
              <a:rPr lang="en-US" sz="1900" b="1" dirty="0" err="1"/>
              <a:t>nibh</a:t>
            </a:r>
            <a:r>
              <a:rPr lang="en-US" sz="1900" b="1" dirty="0"/>
              <a:t> </a:t>
            </a:r>
            <a:r>
              <a:rPr lang="en-US" sz="1900" b="1" dirty="0" err="1"/>
              <a:t>euismod</a:t>
            </a:r>
            <a:r>
              <a:rPr lang="en-US" sz="1900" b="1" dirty="0"/>
              <a:t> </a:t>
            </a:r>
            <a:r>
              <a:rPr lang="en-US" sz="1900" b="1" dirty="0" err="1"/>
              <a:t>tincidunt</a:t>
            </a:r>
            <a:r>
              <a:rPr lang="en-US" sz="1900" b="1" dirty="0"/>
              <a:t> </a:t>
            </a:r>
            <a:r>
              <a:rPr lang="en-US" sz="1900" b="1" dirty="0" err="1"/>
              <a:t>ut</a:t>
            </a:r>
            <a:r>
              <a:rPr lang="en-US" sz="1900" b="1" dirty="0"/>
              <a:t> </a:t>
            </a:r>
            <a:r>
              <a:rPr lang="en-US" sz="1900" b="1" dirty="0" err="1"/>
              <a:t>laoreet</a:t>
            </a:r>
            <a:r>
              <a:rPr lang="en-US" sz="1900" b="1" dirty="0"/>
              <a:t> dolore magna </a:t>
            </a:r>
            <a:r>
              <a:rPr lang="en-US" sz="1900" b="1" dirty="0" err="1"/>
              <a:t>aliquam</a:t>
            </a:r>
            <a:r>
              <a:rPr lang="en-US" sz="1900" b="1" dirty="0"/>
              <a:t> </a:t>
            </a:r>
            <a:r>
              <a:rPr lang="en-US" sz="1900" b="1" dirty="0" err="1"/>
              <a:t>erat</a:t>
            </a:r>
            <a:r>
              <a:rPr lang="en-US" sz="1900" b="1" dirty="0"/>
              <a:t> </a:t>
            </a:r>
            <a:r>
              <a:rPr lang="en-US" sz="1900" b="1" dirty="0" err="1"/>
              <a:t>volutpat</a:t>
            </a:r>
            <a:r>
              <a:rPr lang="en-US" sz="1900" b="1" dirty="0"/>
              <a:t>. </a:t>
            </a:r>
          </a:p>
          <a:p>
            <a:endParaRPr lang="en-US" sz="1900" b="1" dirty="0"/>
          </a:p>
        </p:txBody>
      </p:sp>
    </p:spTree>
    <p:extLst>
      <p:ext uri="{BB962C8B-B14F-4D97-AF65-F5344CB8AC3E}">
        <p14:creationId xmlns:p14="http://schemas.microsoft.com/office/powerpoint/2010/main" val="153776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7E420A9-CC61-744A-929F-ECC58314AE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8" y="1645930"/>
            <a:ext cx="457200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7C5ED34-8610-AF44-B5D4-DCA3634E5C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486901" y="1645930"/>
            <a:ext cx="457200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8997369-9E26-AA4F-86C5-89CE9789B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3512" y="1645922"/>
            <a:ext cx="3657600" cy="26862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E0D1CBE-2F23-DA4E-AF93-871DC6AE9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512" y="4774603"/>
            <a:ext cx="3657600" cy="18928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820B8C-5E97-A44A-A9BF-CA38F1A95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F31DAE-CCCE-2B46-940F-8A65659D0A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30"/>
            <a:ext cx="8328074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2F0690-6524-DB42-8F3D-7A53E8A2CD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01480" y="1645930"/>
            <a:ext cx="4754880" cy="50286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3853F10-9B0B-734F-B4E4-C98A7D09B3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55" y="1645922"/>
            <a:ext cx="13510261" cy="53381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174B360-4DA4-6744-ACFC-7DB49D4F8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"/>
            <a:ext cx="14630400" cy="82295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5" y="183898"/>
            <a:ext cx="13510261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61C43B1-F027-8D4C-A357-C0443C9527D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6675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CAF2086-B0F7-3A42-9B32-5E8E98210D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28299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CEC5B2A-BC35-2443-A09C-60F189DA99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709923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140B1AE-19F8-B643-9F51-AF879A784B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091547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1A4F132-9F85-FB40-8DAB-CAFBC0A868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6675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C0CB52A-AAFF-3443-A1B6-90061B63DF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299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DF7C7411-4353-2C46-88BB-81BA2B34FAE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09923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B39C439-B178-3B44-9A9B-CA908F4166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091547" y="469697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2" y="183899"/>
            <a:ext cx="13509858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able Placeholder 3">
            <a:extLst>
              <a:ext uri="{FF2B5EF4-FFF2-40B4-BE49-F238E27FC236}">
                <a16:creationId xmlns:a16="http://schemas.microsoft.com/office/drawing/2014/main" id="{2B2A2CF2-1B4F-AF47-A850-CCC66A8E1A3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8655" y="1645920"/>
            <a:ext cx="13510261" cy="53035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9"/>
            <a:ext cx="13509462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hart Placeholder 5">
            <a:extLst>
              <a:ext uri="{FF2B5EF4-FFF2-40B4-BE49-F238E27FC236}">
                <a16:creationId xmlns:a16="http://schemas.microsoft.com/office/drawing/2014/main" id="{591D1356-479B-2E4F-BA4E-AADD8155B38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55" y="1645920"/>
            <a:ext cx="13510261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9"/>
            <a:ext cx="13509462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17EE4A2A-D6A7-7149-9A3A-3B08D098FD9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55" y="1645920"/>
            <a:ext cx="13510261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459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EC97-1214-BB41-B092-F0493495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9"/>
            <a:ext cx="13509462" cy="8723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hart Placeholder 5">
            <a:extLst>
              <a:ext uri="{FF2B5EF4-FFF2-40B4-BE49-F238E27FC236}">
                <a16:creationId xmlns:a16="http://schemas.microsoft.com/office/drawing/2014/main" id="{E30F2D6E-10E2-6847-814E-E8B531A99EF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55" y="1645920"/>
            <a:ext cx="13510261" cy="544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72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CD439-66AA-B54A-8E95-37CD120E6E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308"/>
            <a:ext cx="14630400" cy="822505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C39D3BE-5184-D545-A327-AE99FFA3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2589446"/>
            <a:ext cx="10660674" cy="1127019"/>
          </a:xfrm>
        </p:spPr>
        <p:txBody>
          <a:bodyPr anchor="ctr" anchorCtr="0">
            <a:no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F38406E-8093-114A-80F6-C8D7BE2CC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3716448"/>
            <a:ext cx="6380480" cy="792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86BE37E-764E-C74F-8FC4-1742D6FC0A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5950372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66EFE7-EC84-CD47-9909-3F9E29016A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2" y="7531074"/>
            <a:ext cx="705048" cy="423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7C184B-EFF1-FC42-ACB9-16B711681355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63354F-D815-CB42-ABA6-4877489489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"/>
            <a:ext cx="14630400" cy="822505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61D4C6-43F6-D04A-9AB5-31F7980DE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09E35A8-0BD0-3943-81AF-27AD5871D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114815"/>
            <a:ext cx="5892800" cy="6934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30730-23FD-084C-B180-980A8DAAB7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2" y="7531074"/>
            <a:ext cx="705048" cy="423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62C44C-5305-B14C-BBB0-B6B7CFA8FA73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133B37-BB08-4347-B71D-D01F225ECB4D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771130-A3F1-D24E-A5F9-FD45DA62A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462D74-2583-7345-AFE7-9092D34EC9CA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382983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4731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80638" y="5572449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0638" y="6182035"/>
            <a:ext cx="5892800" cy="591821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80638" y="2000931"/>
            <a:ext cx="11719981" cy="1191259"/>
          </a:xfrm>
        </p:spPr>
        <p:txBody>
          <a:bodyPr>
            <a:noAutofit/>
          </a:bodyPr>
          <a:lstStyle>
            <a:lvl1pPr marL="0" indent="0" algn="l">
              <a:buNone/>
              <a:defRPr sz="64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80640" y="3201471"/>
            <a:ext cx="9666531" cy="78055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94113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1022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538581" y="1616653"/>
            <a:ext cx="13132387" cy="5827082"/>
          </a:xfrm>
          <a:noFill/>
        </p:spPr>
        <p:txBody>
          <a:bodyPr/>
          <a:lstStyle>
            <a:lvl1pPr marL="0" indent="0">
              <a:buNone/>
              <a:defRPr lang="en-US" sz="18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731520" indent="0">
              <a:buNone/>
              <a:defRPr>
                <a:latin typeface="Lucida Console" panose="020B0609040504020204" pitchFamily="49" charset="0"/>
              </a:defRPr>
            </a:lvl2pPr>
            <a:lvl3pPr marL="1463040" indent="0">
              <a:buNone/>
              <a:defRPr>
                <a:latin typeface="Lucida Console" panose="020B0609040504020204" pitchFamily="49" charset="0"/>
              </a:defRPr>
            </a:lvl3pPr>
            <a:lvl4pPr marL="2194560" indent="0">
              <a:buNone/>
              <a:defRPr>
                <a:latin typeface="Lucida Console" panose="020B0609040504020204" pitchFamily="49" charset="0"/>
              </a:defRPr>
            </a:lvl4pPr>
            <a:lvl5pPr marL="292608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6100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0" y="3150727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960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720" y="1620028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320" y="1620028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2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C282B30-6A38-FD49-90BA-B0F355F402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263" r="16244"/>
          <a:stretch/>
        </p:blipFill>
        <p:spPr>
          <a:xfrm>
            <a:off x="2" y="0"/>
            <a:ext cx="14630402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>
                <a:solidFill>
                  <a:schemeClr val="tx1"/>
                </a:solidFill>
              </a:defRPr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A16C5-0127-F443-821D-7AC0F088CDAC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39606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90" y="1612885"/>
            <a:ext cx="6464301" cy="767715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390" y="2380598"/>
            <a:ext cx="6464301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40911" y="1612885"/>
            <a:ext cx="6466840" cy="76771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7240911" y="2380598"/>
            <a:ext cx="6466840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984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46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5169618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9799193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312576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387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3994795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7415336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184552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0387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994795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415336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184552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5957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543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5566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99958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43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66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10599958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485294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485294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485294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812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812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812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590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4639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3490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0" r="1151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84"/>
            <a:ext cx="691862" cy="413627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8637" y="253164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88927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4630400" cy="822720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41" y="-4548146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 sz="2900" dirty="0">
              <a:solidFill>
                <a:srgbClr val="1D516C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62" y="9767944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 sz="2900">
              <a:solidFill>
                <a:srgbClr val="1D516C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84"/>
            <a:ext cx="691862" cy="4136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3100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341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123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80638" y="4115836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2437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736881-1F48-B949-8D20-7CB2DA6D0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263" r="16244"/>
          <a:stretch/>
        </p:blipFill>
        <p:spPr>
          <a:xfrm>
            <a:off x="2" y="0"/>
            <a:ext cx="14630402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DB2957-3B97-044C-96D9-919F122A473E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2782431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80638" y="5572435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80638" y="6182035"/>
            <a:ext cx="5892800" cy="591821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80638" y="2000916"/>
            <a:ext cx="11719981" cy="1191259"/>
          </a:xfrm>
        </p:spPr>
        <p:txBody>
          <a:bodyPr>
            <a:noAutofit/>
          </a:bodyPr>
          <a:lstStyle>
            <a:lvl1pPr marL="0" indent="0" algn="l">
              <a:buNone/>
              <a:defRPr sz="64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80640" y="3201471"/>
            <a:ext cx="9666531" cy="780558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1159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738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538581" y="1616653"/>
            <a:ext cx="13132387" cy="5827082"/>
          </a:xfrm>
          <a:noFill/>
        </p:spPr>
        <p:txBody>
          <a:bodyPr/>
          <a:lstStyle>
            <a:lvl1pPr marL="0" indent="0">
              <a:buNone/>
              <a:defRPr lang="en-US" sz="1800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731520" indent="0">
              <a:buNone/>
              <a:defRPr>
                <a:latin typeface="Lucida Console" panose="020B0609040504020204" pitchFamily="49" charset="0"/>
              </a:defRPr>
            </a:lvl2pPr>
            <a:lvl3pPr marL="1463040" indent="0">
              <a:buNone/>
              <a:defRPr>
                <a:latin typeface="Lucida Console" panose="020B0609040504020204" pitchFamily="49" charset="0"/>
              </a:defRPr>
            </a:lvl3pPr>
            <a:lvl4pPr marL="2194560" indent="0">
              <a:buNone/>
              <a:defRPr>
                <a:latin typeface="Lucida Console" panose="020B0609040504020204" pitchFamily="49" charset="0"/>
              </a:defRPr>
            </a:lvl4pPr>
            <a:lvl5pPr marL="292608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2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6963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30" y="3150726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15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720" y="1620014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320" y="1620014"/>
            <a:ext cx="6461760" cy="5555317"/>
          </a:xfrm>
        </p:spPr>
        <p:txBody>
          <a:bodyPr/>
          <a:lstStyle>
            <a:lvl1pPr>
              <a:defRPr sz="35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32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375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90" y="1612885"/>
            <a:ext cx="6464301" cy="767715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390" y="2380598"/>
            <a:ext cx="6464301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>
            <a:normAutofit/>
          </a:bodyPr>
          <a:lstStyle>
            <a:lvl1pPr>
              <a:defRPr sz="45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40911" y="1612885"/>
            <a:ext cx="6466840" cy="767715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7240911" y="2380598"/>
            <a:ext cx="6466840" cy="4741546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4463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873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31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5169604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9799178" y="1618467"/>
            <a:ext cx="3908213" cy="543115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6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930519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387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3994795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7415336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184552" y="5003334"/>
            <a:ext cx="28752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rgbClr val="4D4D4C"/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0387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994795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415336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184552" y="2566968"/>
            <a:ext cx="2875280" cy="2151379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9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543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5566893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10599958" y="3443035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43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5566893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10599958" y="6341824"/>
            <a:ext cx="3078480" cy="545504"/>
          </a:xfrm>
        </p:spPr>
        <p:txBody>
          <a:bodyPr>
            <a:noAutofit/>
          </a:bodyPr>
          <a:lstStyle>
            <a:lvl1pPr marL="0" indent="0" algn="ctr">
              <a:buNone/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485279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485279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485279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798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798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798"/>
            <a:ext cx="3078480" cy="1761067"/>
          </a:xfr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476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863" y="183899"/>
            <a:ext cx="13128486" cy="8723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20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Oran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B26A5B-DA33-954D-A132-24039ECE7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8" r="20161"/>
          <a:stretch/>
        </p:blipFill>
        <p:spPr>
          <a:xfrm>
            <a:off x="2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93800A-CE83-8544-84D0-9EEFD65420C6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5716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2851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0" r="1151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70"/>
            <a:ext cx="691862" cy="413627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8637" y="253164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41633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4630400" cy="822720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41" y="-4548146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 dirty="0">
              <a:solidFill>
                <a:srgbClr val="1D516C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61" y="9767944"/>
            <a:ext cx="295570" cy="590931"/>
          </a:xfrm>
          <a:prstGeom prst="rect">
            <a:avLst/>
          </a:prstGeom>
          <a:noFill/>
        </p:spPr>
        <p:txBody>
          <a:bodyPr wrap="none" lIns="146304" tIns="73152" rIns="146304" bIns="73152" rtlCol="0">
            <a:spAutoFit/>
          </a:bodyPr>
          <a:lstStyle/>
          <a:p>
            <a:endParaRPr lang="en-US">
              <a:solidFill>
                <a:srgbClr val="1D516C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2017, Amazon Web Services, Inc. or its Affiliates.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70"/>
            <a:ext cx="691862" cy="41362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628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37" y="2679086"/>
            <a:ext cx="9711266" cy="2001069"/>
          </a:xfrm>
        </p:spPr>
        <p:txBody>
          <a:bodyPr anchor="ctr" anchorCtr="0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13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5123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80638" y="4115822"/>
            <a:ext cx="5892800" cy="693419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8521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_Only">
    <p:bg>
      <p:bgPr>
        <a:gradFill>
          <a:gsLst>
            <a:gs pos="0">
              <a:srgbClr val="00045B"/>
            </a:gs>
            <a:gs pos="100000">
              <a:schemeClr val="tx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219368" tIns="175493" rIns="219368" bIns="175493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AE2DB-60DA-C440-A99F-9A4203E7FA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839" y="7338231"/>
            <a:ext cx="635000" cy="3810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E6C29387-8DE3-1947-9C9D-EAAD17F88D7D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61926" y="7580731"/>
            <a:ext cx="3962400" cy="12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x-none" sz="800" dirty="0">
                <a:solidFill>
                  <a:srgbClr val="FFFFFF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0A9B98-C7D1-264F-A841-0D39BFADD677}"/>
              </a:ext>
            </a:extLst>
          </p:cNvPr>
          <p:cNvSpPr txBox="1"/>
          <p:nvPr userDrawn="1"/>
        </p:nvSpPr>
        <p:spPr>
          <a:xfrm>
            <a:off x="5804854" y="7727594"/>
            <a:ext cx="2957736" cy="521048"/>
          </a:xfrm>
          <a:prstGeom prst="rect">
            <a:avLst/>
          </a:prstGeom>
          <a:noFill/>
        </p:spPr>
        <p:txBody>
          <a:bodyPr wrap="none" lIns="182808" tIns="146245" rIns="182808" bIns="146245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600" dirty="0">
                <a:solidFill>
                  <a:srgbClr val="69AF34"/>
                </a:solidFill>
                <a:latin typeface="Arial"/>
              </a:rPr>
              <a:t>Amazon Confidential -- DND</a:t>
            </a:r>
          </a:p>
        </p:txBody>
      </p:sp>
    </p:spTree>
    <p:extLst>
      <p:ext uri="{BB962C8B-B14F-4D97-AF65-F5344CB8AC3E}">
        <p14:creationId xmlns:p14="http://schemas.microsoft.com/office/powerpoint/2010/main" val="189095393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578A1A-F7C9-A04C-B07A-ABEA4A42C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50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3DE56E-F6B8-0543-817A-DCBF612980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D7CECE-D438-CD4C-8D05-843868178D8C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642662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EC77D13-6EFB-8F42-BB27-91F957615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063" r="13445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207326-B28E-A84E-B683-0ED64933D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1240B-0AF0-A544-8B13-4F6CE8C491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94E277-02CF-4A4A-A4A0-620880AAE483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Pi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9223EA-9961-BD43-9F4A-F879101FB6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44" r="1146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516356" y="-4548145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75" y="9767948"/>
            <a:ext cx="184731" cy="801438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endParaRPr lang="en-US" sz="46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BE5736-B18C-C44C-8013-17CDACE3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08962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771130-A3F1-D24E-A5F9-FD45DA62A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55" y="7531058"/>
            <a:ext cx="709381" cy="424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ED3F4F-E362-5848-B7C6-42C3641EFCCF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4495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2" y="182880"/>
            <a:ext cx="13513954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6" y="1645920"/>
            <a:ext cx="13513954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2" y="7531074"/>
            <a:ext cx="705048" cy="423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DC457E-9284-A34F-8F63-B4649C3DE34B}"/>
              </a:ext>
            </a:extLst>
          </p:cNvPr>
          <p:cNvSpPr txBox="1"/>
          <p:nvPr userDrawn="1"/>
        </p:nvSpPr>
        <p:spPr>
          <a:xfrm>
            <a:off x="548642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dirty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431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96" r:id="rId3"/>
    <p:sldLayoutId id="2147483697" r:id="rId4"/>
    <p:sldLayoutId id="2147483700" r:id="rId5"/>
    <p:sldLayoutId id="2147483701" r:id="rId6"/>
    <p:sldLayoutId id="2147483694" r:id="rId7"/>
    <p:sldLayoutId id="2147483695" r:id="rId8"/>
    <p:sldLayoutId id="2147483702" r:id="rId9"/>
    <p:sldLayoutId id="2147483703" r:id="rId10"/>
    <p:sldLayoutId id="2147483704" r:id="rId11"/>
    <p:sldLayoutId id="2147483692" r:id="rId12"/>
    <p:sldLayoutId id="2147483677" r:id="rId13"/>
    <p:sldLayoutId id="2147483678" r:id="rId14"/>
    <p:sldLayoutId id="2147483679" r:id="rId15"/>
    <p:sldLayoutId id="2147483689" r:id="rId16"/>
    <p:sldLayoutId id="2147483690" r:id="rId17"/>
    <p:sldLayoutId id="2147483691" r:id="rId18"/>
    <p:sldLayoutId id="2147483680" r:id="rId19"/>
    <p:sldLayoutId id="2147483682" r:id="rId20"/>
    <p:sldLayoutId id="2147483693" r:id="rId21"/>
    <p:sldLayoutId id="2147483687" r:id="rId22"/>
    <p:sldLayoutId id="2147483708" r:id="rId23"/>
    <p:sldLayoutId id="2147483725" r:id="rId24"/>
  </p:sldLayoutIdLst>
  <p:txStyles>
    <p:titleStyle>
      <a:lvl1pPr algn="l" defTabSz="731520" rtl="0" eaLnBrk="1" latinLnBrk="0" hangingPunct="1">
        <a:spcBef>
          <a:spcPct val="0"/>
        </a:spcBef>
        <a:buNone/>
        <a:defRPr sz="3800" b="1" i="0" kern="1200">
          <a:solidFill>
            <a:schemeClr val="tx2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2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6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2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1900" b="0" i="0" kern="1200">
          <a:solidFill>
            <a:schemeClr val="tx2"/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4" pos="88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 vert="horz" lIns="146304" tIns="73152" rIns="146304" bIns="7315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 vert="horz" lIns="146304" tIns="73152" rIns="146304" bIns="73152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84"/>
            <a:ext cx="691862" cy="41362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524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</p:sldLayoutIdLst>
  <p:txStyles>
    <p:titleStyle>
      <a:lvl1pPr algn="l" defTabSz="731520" rtl="0" eaLnBrk="1" latinLnBrk="0" hangingPunct="1">
        <a:spcBef>
          <a:spcPct val="0"/>
        </a:spcBef>
        <a:buNone/>
        <a:defRPr sz="4500" b="0" i="0" kern="1200">
          <a:solidFill>
            <a:schemeClr val="accent6">
              <a:lumMod val="50000"/>
            </a:schemeClr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38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863" y="183898"/>
            <a:ext cx="13128486" cy="1371600"/>
          </a:xfrm>
          <a:prstGeom prst="rect">
            <a:avLst/>
          </a:prstGeom>
        </p:spPr>
        <p:txBody>
          <a:bodyPr vert="horz" lIns="146304" tIns="73152" rIns="146304" bIns="73152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 vert="horz" lIns="146304" tIns="73152" rIns="146304" bIns="73152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487" y="7538470"/>
            <a:ext cx="691862" cy="41362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782640" y="7683901"/>
            <a:ext cx="484443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545B64">
                    <a:lumMod val="60000"/>
                    <a:lumOff val="40000"/>
                  </a:srgbClr>
                </a:solidFill>
                <a:latin typeface="Amazon Ember Regula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36550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</p:sldLayoutIdLst>
  <p:txStyles>
    <p:titleStyle>
      <a:lvl1pPr algn="l" defTabSz="731520" rtl="0" eaLnBrk="1" latinLnBrk="0" hangingPunct="1">
        <a:spcBef>
          <a:spcPct val="0"/>
        </a:spcBef>
        <a:buNone/>
        <a:defRPr sz="4500" b="0" i="0" kern="1200">
          <a:solidFill>
            <a:schemeClr val="accent6">
              <a:lumMod val="50000"/>
            </a:schemeClr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38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2600" b="0" i="0" kern="1200">
          <a:solidFill>
            <a:schemeClr val="accent6">
              <a:lumMod val="50000"/>
            </a:schemeClr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29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5" Type="http://schemas.openxmlformats.org/officeDocument/2006/relationships/image" Target="../media/image31.png"/><Relationship Id="rId10" Type="http://schemas.openxmlformats.org/officeDocument/2006/relationships/image" Target="../media/image33.jpg"/><Relationship Id="rId4" Type="http://schemas.openxmlformats.org/officeDocument/2006/relationships/image" Target="../media/image30.png"/><Relationship Id="rId9" Type="http://schemas.openxmlformats.org/officeDocument/2006/relationships/image" Target="../media/image32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4.tif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.png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18" Type="http://schemas.openxmlformats.org/officeDocument/2006/relationships/image" Target="../media/image60.svg"/><Relationship Id="rId26" Type="http://schemas.openxmlformats.org/officeDocument/2006/relationships/image" Target="../media/image67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17" Type="http://schemas.openxmlformats.org/officeDocument/2006/relationships/image" Target="../media/image59.png"/><Relationship Id="rId25" Type="http://schemas.microsoft.com/office/2007/relationships/hdphoto" Target="../media/hdphoto1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8.svg"/><Relationship Id="rId20" Type="http://schemas.openxmlformats.org/officeDocument/2006/relationships/image" Target="../media/image62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68.png"/><Relationship Id="rId10" Type="http://schemas.openxmlformats.org/officeDocument/2006/relationships/image" Target="../media/image52.svg"/><Relationship Id="rId19" Type="http://schemas.openxmlformats.org/officeDocument/2006/relationships/image" Target="../media/image61.png"/><Relationship Id="rId31" Type="http://schemas.openxmlformats.org/officeDocument/2006/relationships/image" Target="../media/image71.pn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Relationship Id="rId22" Type="http://schemas.openxmlformats.org/officeDocument/2006/relationships/image" Target="../media/image64.png"/><Relationship Id="rId27" Type="http://schemas.microsoft.com/office/2007/relationships/hdphoto" Target="../media/hdphoto2.wdp"/><Relationship Id="rId30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board.eventengine.ru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tif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CCF0C0F-1A6B-1645-B60E-BB747DA69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376" y="5355002"/>
            <a:ext cx="5892800" cy="13358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Rama </a:t>
            </a:r>
            <a:r>
              <a:rPr lang="en-US" dirty="0" err="1">
                <a:solidFill>
                  <a:schemeClr val="tx2"/>
                </a:solidFill>
              </a:rPr>
              <a:t>Thamman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/>
              <a:t>Vikrant </a:t>
            </a:r>
            <a:r>
              <a:rPr lang="en-US" dirty="0" err="1"/>
              <a:t>Kahlir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568B5A0-D2B1-5D4A-B081-43D17C38ED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8376" y="2450817"/>
            <a:ext cx="11719981" cy="1191259"/>
          </a:xfrm>
        </p:spPr>
        <p:txBody>
          <a:bodyPr/>
          <a:lstStyle/>
          <a:p>
            <a:r>
              <a:rPr lang="en-US" sz="4800" dirty="0"/>
              <a:t>Build, Train, and Deploy TensorFlow models with Amazon SageMaker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E5E68B6-02F0-0741-B884-275FB189C1EB}"/>
              </a:ext>
            </a:extLst>
          </p:cNvPr>
          <p:cNvSpPr txBox="1">
            <a:spLocks/>
          </p:cNvSpPr>
          <p:nvPr/>
        </p:nvSpPr>
        <p:spPr>
          <a:xfrm>
            <a:off x="548640" y="6560838"/>
            <a:ext cx="5892800" cy="591819"/>
          </a:xfrm>
          <a:prstGeom prst="rect">
            <a:avLst/>
          </a:prstGeom>
        </p:spPr>
        <p:txBody>
          <a:bodyPr vert="horz" lIns="146304" tIns="73152" rIns="146304" bIns="73152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b="0" i="0" kern="1200">
                <a:solidFill>
                  <a:srgbClr val="414042"/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F65B6-0FCB-F642-A6FE-8C92D22B0C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344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 txBox="1">
            <a:spLocks/>
          </p:cNvSpPr>
          <p:nvPr/>
        </p:nvSpPr>
        <p:spPr>
          <a:xfrm>
            <a:off x="3616043" y="5791275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… explore and refine models in a Notebook Instance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19783" y="200355"/>
            <a:ext cx="13518490" cy="751728"/>
          </a:xfrm>
          <a:prstGeom prst="rect">
            <a:avLst/>
          </a:prstGeom>
        </p:spPr>
        <p:txBody>
          <a:bodyPr lIns="146304" tIns="73152" rIns="146304" bIns="73152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b="1" dirty="0">
                <a:solidFill>
                  <a:schemeClr val="tx1"/>
                </a:solidFill>
              </a:rPr>
              <a:t>Training</a:t>
            </a:r>
            <a:r>
              <a:rPr lang="en-US" sz="4000" dirty="0">
                <a:solidFill>
                  <a:schemeClr val="tx1"/>
                </a:solidFill>
              </a:rPr>
              <a:t>:  BYO Script Mode with Prebuilt Containers</a:t>
            </a:r>
          </a:p>
        </p:txBody>
      </p:sp>
      <p:pic>
        <p:nvPicPr>
          <p:cNvPr id="8" name="Picture 6" descr="mage result for mx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883" y="2846230"/>
            <a:ext cx="2131032" cy="728626"/>
          </a:xfrm>
          <a:prstGeom prst="rect">
            <a:avLst/>
          </a:prstGeom>
          <a:solidFill>
            <a:schemeClr val="tx1">
              <a:lumMod val="50000"/>
            </a:schemeClr>
          </a:solidFill>
          <a:extLst/>
        </p:spPr>
      </p:pic>
      <p:pic>
        <p:nvPicPr>
          <p:cNvPr id="9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1227" y="2048550"/>
            <a:ext cx="3258944" cy="6504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94" y="3777760"/>
            <a:ext cx="2889213" cy="605443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01FAABB-EAEC-7F47-A2CD-1A8E292949B1}"/>
              </a:ext>
            </a:extLst>
          </p:cNvPr>
          <p:cNvSpPr txBox="1">
            <a:spLocks/>
          </p:cNvSpPr>
          <p:nvPr/>
        </p:nvSpPr>
        <p:spPr>
          <a:xfrm>
            <a:off x="11543096" y="5791275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… deploy to production</a:t>
            </a:r>
          </a:p>
        </p:txBody>
      </p:sp>
      <p:pic>
        <p:nvPicPr>
          <p:cNvPr id="14" name="Picture Placeholder 2">
            <a:extLst>
              <a:ext uri="{FF2B5EF4-FFF2-40B4-BE49-F238E27FC236}">
                <a16:creationId xmlns:a16="http://schemas.microsoft.com/office/drawing/2014/main" id="{2182846A-928E-D447-A030-6E0D648EC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83" y="2793895"/>
            <a:ext cx="1766216" cy="1766216"/>
          </a:xfrm>
          <a:prstGeom prst="rect">
            <a:avLst/>
          </a:prstGeom>
        </p:spPr>
      </p:pic>
      <p:pic>
        <p:nvPicPr>
          <p:cNvPr id="15" name="Picture Placeholder 2">
            <a:extLst>
              <a:ext uri="{FF2B5EF4-FFF2-40B4-BE49-F238E27FC236}">
                <a16:creationId xmlns:a16="http://schemas.microsoft.com/office/drawing/2014/main" id="{1A57526B-8D51-5B4F-A071-FB4D01237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31" y="1738166"/>
            <a:ext cx="2430506" cy="243050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3B71322-4B05-A744-BA13-76B48F034063}"/>
              </a:ext>
            </a:extLst>
          </p:cNvPr>
          <p:cNvSpPr/>
          <p:nvPr/>
        </p:nvSpPr>
        <p:spPr>
          <a:xfrm>
            <a:off x="1503682" y="3230879"/>
            <a:ext cx="1158240" cy="1361442"/>
          </a:xfrm>
          <a:prstGeom prst="roundRect">
            <a:avLst/>
          </a:prstGeom>
          <a:noFill/>
          <a:ln w="25400">
            <a:solidFill>
              <a:schemeClr val="accent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1EC74AB-0783-AE44-AB77-339DBD5AEA47}"/>
              </a:ext>
            </a:extLst>
          </p:cNvPr>
          <p:cNvSpPr txBox="1">
            <a:spLocks/>
          </p:cNvSpPr>
          <p:nvPr/>
        </p:nvSpPr>
        <p:spPr>
          <a:xfrm>
            <a:off x="942819" y="5791275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Sample your data…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B0063A99-6030-3541-8D00-FB81851CEC68}"/>
              </a:ext>
            </a:extLst>
          </p:cNvPr>
          <p:cNvSpPr txBox="1">
            <a:spLocks/>
          </p:cNvSpPr>
          <p:nvPr/>
        </p:nvSpPr>
        <p:spPr>
          <a:xfrm>
            <a:off x="7718466" y="5800542"/>
            <a:ext cx="3334453" cy="1985176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/>
                </a:solidFill>
              </a:rPr>
              <a:t>Use the same code to train on the full dataset in a cluster of GPU instances…</a:t>
            </a:r>
          </a:p>
        </p:txBody>
      </p:sp>
      <p:sp>
        <p:nvSpPr>
          <p:cNvPr id="20" name="Bent Arrow 19">
            <a:extLst>
              <a:ext uri="{FF2B5EF4-FFF2-40B4-BE49-F238E27FC236}">
                <a16:creationId xmlns:a16="http://schemas.microsoft.com/office/drawing/2014/main" id="{B1BB33CE-FDA2-2B4A-8BB7-A36DC8212122}"/>
              </a:ext>
            </a:extLst>
          </p:cNvPr>
          <p:cNvSpPr/>
          <p:nvPr/>
        </p:nvSpPr>
        <p:spPr>
          <a:xfrm rot="5400000">
            <a:off x="9848946" y="3584050"/>
            <a:ext cx="430483" cy="459504"/>
          </a:xfrm>
          <a:prstGeom prst="ben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09AD02F-FE72-4C47-8B4F-508FAD8B05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4131" y="2962018"/>
            <a:ext cx="4098614" cy="245917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B968167-0358-1D4A-91A0-008DC96337DD}"/>
              </a:ext>
            </a:extLst>
          </p:cNvPr>
          <p:cNvGrpSpPr/>
          <p:nvPr/>
        </p:nvGrpSpPr>
        <p:grpSpPr>
          <a:xfrm>
            <a:off x="9073406" y="4029044"/>
            <a:ext cx="2937051" cy="1762232"/>
            <a:chOff x="5518478" y="2518152"/>
            <a:chExt cx="1835657" cy="110139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D70FA7-8283-6749-9ADD-AD25711E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18478" y="2518152"/>
              <a:ext cx="1835657" cy="110139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F2AB428-FBDC-FA43-BD68-7ADA930E542C}"/>
                </a:ext>
              </a:extLst>
            </p:cNvPr>
            <p:cNvSpPr/>
            <p:nvPr/>
          </p:nvSpPr>
          <p:spPr>
            <a:xfrm>
              <a:off x="6731000" y="3038247"/>
              <a:ext cx="623135" cy="98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28A1931-F227-5B45-A103-82AADAD75A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0800" y="4231090"/>
            <a:ext cx="1981200" cy="1627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A7D092-481E-8E48-AA4A-4A0E44D4E2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2771" y="800920"/>
            <a:ext cx="3319236" cy="111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04"/>
    </mc:Choice>
    <mc:Fallback xmlns="">
      <p:transition spd="slow" advTm="3570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01251" y="318888"/>
            <a:ext cx="13518490" cy="751728"/>
          </a:xfrm>
          <a:prstGeom prst="rect">
            <a:avLst/>
          </a:prstGeom>
        </p:spPr>
        <p:txBody>
          <a:bodyPr lIns="146304" tIns="73152" rIns="146304" bIns="73152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b="1" dirty="0">
                <a:solidFill>
                  <a:srgbClr val="000000"/>
                </a:solidFill>
              </a:rPr>
              <a:t>Training</a:t>
            </a:r>
            <a:r>
              <a:rPr lang="en-US" sz="4000" dirty="0">
                <a:solidFill>
                  <a:srgbClr val="000000"/>
                </a:solidFill>
              </a:rPr>
              <a:t>:  Bring Your Own Algorithm (BYOA) using Docker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746" y="3458791"/>
            <a:ext cx="2670819" cy="1992840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27BDC811-48A8-1646-B24A-4BA142FF5B5F}"/>
              </a:ext>
            </a:extLst>
          </p:cNvPr>
          <p:cNvSpPr txBox="1">
            <a:spLocks/>
          </p:cNvSpPr>
          <p:nvPr/>
        </p:nvSpPr>
        <p:spPr>
          <a:xfrm>
            <a:off x="6163018" y="6067166"/>
            <a:ext cx="3116275" cy="1281901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rgbClr val="000000"/>
                </a:solidFill>
              </a:rPr>
              <a:t>... add algorithm code to a Docker container...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B34108-585A-E449-A317-18EB0FBD0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66" y="2141377"/>
            <a:ext cx="1699693" cy="13172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DC0FA2-8A06-0748-91A0-689388B20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318" y="1620473"/>
            <a:ext cx="2194560" cy="2194560"/>
          </a:xfrm>
          <a:prstGeom prst="rect">
            <a:avLst/>
          </a:prstGeom>
        </p:spPr>
      </p:pic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55697D8F-B45D-D94C-A73A-F13C60A891AD}"/>
              </a:ext>
            </a:extLst>
          </p:cNvPr>
          <p:cNvSpPr txBox="1">
            <a:spLocks/>
          </p:cNvSpPr>
          <p:nvPr/>
        </p:nvSpPr>
        <p:spPr>
          <a:xfrm>
            <a:off x="1390672" y="6068520"/>
            <a:ext cx="3116275" cy="874146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rgbClr val="000000"/>
                </a:solidFill>
              </a:rPr>
              <a:t>Pick your preferred technology...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AE563F6C-A46C-5D4F-B7A8-391697C31EDF}"/>
              </a:ext>
            </a:extLst>
          </p:cNvPr>
          <p:cNvSpPr txBox="1">
            <a:spLocks/>
          </p:cNvSpPr>
          <p:nvPr/>
        </p:nvSpPr>
        <p:spPr>
          <a:xfrm>
            <a:off x="9833735" y="6067166"/>
            <a:ext cx="3882691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rgbClr val="000000"/>
                </a:solidFill>
              </a:rPr>
              <a:t>... </a:t>
            </a:r>
            <a:r>
              <a:rPr lang="en-US" sz="2600" dirty="0">
                <a:solidFill>
                  <a:srgbClr val="000000"/>
                </a:solidFill>
              </a:rPr>
              <a:t>publish</a:t>
            </a:r>
            <a:r>
              <a:rPr lang="is-IS" sz="2600" dirty="0">
                <a:solidFill>
                  <a:srgbClr val="000000"/>
                </a:solidFill>
              </a:rPr>
              <a:t> image to ECR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535227A-80A2-194C-A0AD-465CF06665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08" y="1686665"/>
            <a:ext cx="1821157" cy="1821157"/>
          </a:xfrm>
          <a:prstGeom prst="rect">
            <a:avLst/>
          </a:prstGeom>
        </p:spPr>
      </p:pic>
      <p:sp>
        <p:nvSpPr>
          <p:cNvPr id="24" name="Bent Arrow 23">
            <a:extLst>
              <a:ext uri="{FF2B5EF4-FFF2-40B4-BE49-F238E27FC236}">
                <a16:creationId xmlns:a16="http://schemas.microsoft.com/office/drawing/2014/main" id="{D9B883B4-7F60-6B44-AD50-841B607159A0}"/>
              </a:ext>
            </a:extLst>
          </p:cNvPr>
          <p:cNvSpPr/>
          <p:nvPr/>
        </p:nvSpPr>
        <p:spPr>
          <a:xfrm rot="5400000">
            <a:off x="7927830" y="2739766"/>
            <a:ext cx="514581" cy="521530"/>
          </a:xfrm>
          <a:prstGeom prst="ben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24735327-F4C8-3B47-8DBF-18FC78B1BF07}"/>
              </a:ext>
            </a:extLst>
          </p:cNvPr>
          <p:cNvSpPr txBox="1">
            <a:spLocks/>
          </p:cNvSpPr>
          <p:nvPr/>
        </p:nvSpPr>
        <p:spPr>
          <a:xfrm>
            <a:off x="10081157" y="4400399"/>
            <a:ext cx="3116275" cy="820646"/>
          </a:xfrm>
          <a:prstGeom prst="rect">
            <a:avLst/>
          </a:prstGeom>
          <a:solidFill>
            <a:schemeClr val="bg1"/>
          </a:solidFill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s-IS" sz="2600" b="1" dirty="0">
                <a:solidFill>
                  <a:srgbClr val="000000"/>
                </a:solidFill>
              </a:rPr>
              <a:t>Amazon ECR</a:t>
            </a:r>
            <a:endParaRPr lang="en-US" sz="2600" b="1" dirty="0">
              <a:solidFill>
                <a:srgbClr val="00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476" y="2246348"/>
            <a:ext cx="1759909" cy="18166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0B34108-585A-E449-A317-18EB0FBD05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33" y="4589194"/>
            <a:ext cx="1699693" cy="4856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68132" y="4470400"/>
            <a:ext cx="1490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75961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52"/>
    </mc:Choice>
    <mc:Fallback xmlns="">
      <p:transition spd="slow" advTm="1635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/>
          <p:cNvSpPr txBox="1">
            <a:spLocks/>
          </p:cNvSpPr>
          <p:nvPr/>
        </p:nvSpPr>
        <p:spPr>
          <a:xfrm>
            <a:off x="561231" y="4330838"/>
            <a:ext cx="2188111" cy="853904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One step deployment</a:t>
            </a:r>
          </a:p>
        </p:txBody>
      </p:sp>
      <p:sp>
        <p:nvSpPr>
          <p:cNvPr id="3" name="Content Placeholder 8"/>
          <p:cNvSpPr txBox="1">
            <a:spLocks/>
          </p:cNvSpPr>
          <p:nvPr/>
        </p:nvSpPr>
        <p:spPr>
          <a:xfrm>
            <a:off x="3066759" y="4365344"/>
            <a:ext cx="3251100" cy="1520905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Fast, reliable</a:t>
            </a:r>
          </a:p>
          <a:p>
            <a:pPr algn="ctr"/>
            <a:r>
              <a:rPr lang="en-US" sz="2600" dirty="0">
                <a:solidFill>
                  <a:srgbClr val="000000"/>
                </a:solidFill>
              </a:rPr>
              <a:t>real time </a:t>
            </a:r>
            <a:r>
              <a:rPr lang="en-US" sz="2600" b="1" i="1" dirty="0">
                <a:solidFill>
                  <a:srgbClr val="000000"/>
                </a:solidFill>
              </a:rPr>
              <a:t>and</a:t>
            </a:r>
            <a:r>
              <a:rPr lang="en-US" sz="2600" dirty="0">
                <a:solidFill>
                  <a:srgbClr val="000000"/>
                </a:solidFill>
              </a:rPr>
              <a:t> batch inference</a:t>
            </a:r>
          </a:p>
        </p:txBody>
      </p:sp>
      <p:sp>
        <p:nvSpPr>
          <p:cNvPr id="4" name="Content Placeholder 9"/>
          <p:cNvSpPr txBox="1">
            <a:spLocks/>
          </p:cNvSpPr>
          <p:nvPr/>
        </p:nvSpPr>
        <p:spPr>
          <a:xfrm>
            <a:off x="6548945" y="4330838"/>
            <a:ext cx="2002673" cy="119257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A/B testing</a:t>
            </a:r>
          </a:p>
          <a:p>
            <a:pPr algn="ctr"/>
            <a:r>
              <a:rPr lang="en-US" sz="2600" dirty="0">
                <a:solidFill>
                  <a:srgbClr val="000000"/>
                </a:solidFill>
              </a:rPr>
              <a:t>built-in</a:t>
            </a:r>
          </a:p>
        </p:txBody>
      </p:sp>
      <p:sp>
        <p:nvSpPr>
          <p:cNvPr id="5" name="Content Placeholder 10"/>
          <p:cNvSpPr txBox="1">
            <a:spLocks/>
          </p:cNvSpPr>
          <p:nvPr/>
        </p:nvSpPr>
        <p:spPr>
          <a:xfrm>
            <a:off x="9050157" y="4394647"/>
            <a:ext cx="2083062" cy="853904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Use your own model</a:t>
            </a:r>
          </a:p>
        </p:txBody>
      </p:sp>
      <p:pic>
        <p:nvPicPr>
          <p:cNvPr id="6" name="Picture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767" y="2133371"/>
            <a:ext cx="1934227" cy="1934227"/>
          </a:xfrm>
          <a:prstGeom prst="rect">
            <a:avLst/>
          </a:prstGeom>
        </p:spPr>
      </p:pic>
      <p:pic>
        <p:nvPicPr>
          <p:cNvPr id="7" name="Picture Placeholder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66" y="2221887"/>
            <a:ext cx="1544436" cy="1544436"/>
          </a:xfrm>
          <a:prstGeom prst="rect">
            <a:avLst/>
          </a:prstGeom>
        </p:spPr>
      </p:pic>
      <p:pic>
        <p:nvPicPr>
          <p:cNvPr id="8" name="Picture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5308" y="2055653"/>
            <a:ext cx="1232423" cy="1232423"/>
          </a:xfrm>
          <a:prstGeom prst="rect">
            <a:avLst/>
          </a:prstGeom>
        </p:spPr>
      </p:pic>
      <p:sp>
        <p:nvSpPr>
          <p:cNvPr id="9" name="Title 5"/>
          <p:cNvSpPr txBox="1">
            <a:spLocks/>
          </p:cNvSpPr>
          <p:nvPr/>
        </p:nvSpPr>
        <p:spPr>
          <a:xfrm>
            <a:off x="232275" y="498726"/>
            <a:ext cx="13518490" cy="751728"/>
          </a:xfrm>
          <a:prstGeom prst="rect">
            <a:avLst/>
          </a:prstGeom>
        </p:spPr>
        <p:txBody>
          <a:bodyPr lIns="146304" tIns="73152" rIns="146304" bIns="73152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600" b="1" dirty="0">
                <a:solidFill>
                  <a:srgbClr val="000000"/>
                </a:solidFill>
              </a:rPr>
              <a:t>Hosting</a:t>
            </a:r>
            <a:r>
              <a:rPr lang="en-US" sz="3600" dirty="0">
                <a:solidFill>
                  <a:srgbClr val="000000"/>
                </a:solidFill>
              </a:rPr>
              <a:t>:  Automated Model Deployment &amp; Autoscaling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497" y="2763160"/>
            <a:ext cx="1247542" cy="12475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57" y="2133371"/>
            <a:ext cx="1877331" cy="18773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A8272C-D01A-824D-9B2A-308C08F9D9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3085" y="1511018"/>
            <a:ext cx="1565635" cy="135334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97716D-61F5-424E-8822-74A206548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94096" y="2896268"/>
            <a:ext cx="1523611" cy="1434570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8C01617B-44AC-5E49-8302-AE472635C16F}"/>
              </a:ext>
            </a:extLst>
          </p:cNvPr>
          <p:cNvSpPr txBox="1">
            <a:spLocks/>
          </p:cNvSpPr>
          <p:nvPr/>
        </p:nvSpPr>
        <p:spPr>
          <a:xfrm>
            <a:off x="11133219" y="4394647"/>
            <a:ext cx="3045369" cy="1390282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Optimize with Neo and Elastic Inference</a:t>
            </a:r>
          </a:p>
        </p:txBody>
      </p:sp>
    </p:spTree>
    <p:extLst>
      <p:ext uri="{BB962C8B-B14F-4D97-AF65-F5344CB8AC3E}">
        <p14:creationId xmlns:p14="http://schemas.microsoft.com/office/powerpoint/2010/main" val="38244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83"/>
    </mc:Choice>
    <mc:Fallback xmlns="">
      <p:transition spd="slow" advTm="4998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scovery &amp;…"/>
          <p:cNvSpPr txBox="1"/>
          <p:nvPr/>
        </p:nvSpPr>
        <p:spPr>
          <a:xfrm>
            <a:off x="580769" y="6258343"/>
            <a:ext cx="3413653" cy="6736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 FRAMEWORKS &amp; INFRASTRUCTURE</a:t>
            </a:r>
            <a:endParaRPr sz="1400" kern="0" spc="267" dirty="0">
              <a:solidFill>
                <a:srgbClr val="FF99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Discovery &amp;…">
            <a:extLst>
              <a:ext uri="{FF2B5EF4-FFF2-40B4-BE49-F238E27FC236}">
                <a16:creationId xmlns:a16="http://schemas.microsoft.com/office/drawing/2014/main" id="{42FF768E-6227-CC48-8F54-4519AEC216E4}"/>
              </a:ext>
            </a:extLst>
          </p:cNvPr>
          <p:cNvSpPr txBox="1"/>
          <p:nvPr/>
        </p:nvSpPr>
        <p:spPr>
          <a:xfrm>
            <a:off x="580751" y="2373379"/>
            <a:ext cx="3169798" cy="3412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</a:t>
            </a:r>
            <a:r>
              <a:rPr lang="en-US"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</a:t>
            </a:r>
            <a:r>
              <a:rPr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SERVICES</a:t>
            </a:r>
          </a:p>
        </p:txBody>
      </p:sp>
      <p:sp>
        <p:nvSpPr>
          <p:cNvPr id="5" name="Rekognition">
            <a:extLst>
              <a:ext uri="{FF2B5EF4-FFF2-40B4-BE49-F238E27FC236}">
                <a16:creationId xmlns:a16="http://schemas.microsoft.com/office/drawing/2014/main" id="{35D67666-AA41-334E-910E-FB16E52DEBEF}"/>
              </a:ext>
            </a:extLst>
          </p:cNvPr>
          <p:cNvSpPr txBox="1"/>
          <p:nvPr/>
        </p:nvSpPr>
        <p:spPr>
          <a:xfrm>
            <a:off x="2479514" y="2784220"/>
            <a:ext cx="1181856" cy="2790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REKOGNITION</a:t>
            </a:r>
            <a:endParaRPr lang="en-US"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IMAGE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Polly">
            <a:extLst>
              <a:ext uri="{FF2B5EF4-FFF2-40B4-BE49-F238E27FC236}">
                <a16:creationId xmlns:a16="http://schemas.microsoft.com/office/drawing/2014/main" id="{EA0F1E69-BEAB-F743-9B15-EDEEF01C08DF}"/>
              </a:ext>
            </a:extLst>
          </p:cNvPr>
          <p:cNvSpPr txBox="1"/>
          <p:nvPr/>
        </p:nvSpPr>
        <p:spPr>
          <a:xfrm>
            <a:off x="6372568" y="2784220"/>
            <a:ext cx="532960" cy="15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POLLY</a:t>
            </a:r>
          </a:p>
        </p:txBody>
      </p:sp>
      <p:sp>
        <p:nvSpPr>
          <p:cNvPr id="7" name="Transcribe">
            <a:extLst>
              <a:ext uri="{FF2B5EF4-FFF2-40B4-BE49-F238E27FC236}">
                <a16:creationId xmlns:a16="http://schemas.microsoft.com/office/drawing/2014/main" id="{BEA36427-41D3-8C48-BB00-82CDFC425F35}"/>
              </a:ext>
            </a:extLst>
          </p:cNvPr>
          <p:cNvSpPr txBox="1"/>
          <p:nvPr/>
        </p:nvSpPr>
        <p:spPr>
          <a:xfrm>
            <a:off x="7108327" y="2784219"/>
            <a:ext cx="1068494" cy="161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TRANSCRIBE</a:t>
            </a:r>
          </a:p>
        </p:txBody>
      </p:sp>
      <p:sp>
        <p:nvSpPr>
          <p:cNvPr id="8" name="Translate">
            <a:extLst>
              <a:ext uri="{FF2B5EF4-FFF2-40B4-BE49-F238E27FC236}">
                <a16:creationId xmlns:a16="http://schemas.microsoft.com/office/drawing/2014/main" id="{F2E114E5-BE83-AF4D-B066-F24121262C28}"/>
              </a:ext>
            </a:extLst>
          </p:cNvPr>
          <p:cNvSpPr txBox="1"/>
          <p:nvPr/>
        </p:nvSpPr>
        <p:spPr>
          <a:xfrm>
            <a:off x="8627919" y="2784219"/>
            <a:ext cx="988011" cy="161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TRANSLATE</a:t>
            </a:r>
          </a:p>
        </p:txBody>
      </p:sp>
      <p:sp>
        <p:nvSpPr>
          <p:cNvPr id="9" name="Comprehend">
            <a:extLst>
              <a:ext uri="{FF2B5EF4-FFF2-40B4-BE49-F238E27FC236}">
                <a16:creationId xmlns:a16="http://schemas.microsoft.com/office/drawing/2014/main" id="{828EEAE6-155B-AF46-873E-0C2BA5594218}"/>
              </a:ext>
            </a:extLst>
          </p:cNvPr>
          <p:cNvSpPr txBox="1"/>
          <p:nvPr/>
        </p:nvSpPr>
        <p:spPr>
          <a:xfrm>
            <a:off x="9830774" y="2784217"/>
            <a:ext cx="1171597" cy="16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COMPREHEND</a:t>
            </a:r>
          </a:p>
        </p:txBody>
      </p:sp>
      <p:sp>
        <p:nvSpPr>
          <p:cNvPr id="10" name="Lex">
            <a:extLst>
              <a:ext uri="{FF2B5EF4-FFF2-40B4-BE49-F238E27FC236}">
                <a16:creationId xmlns:a16="http://schemas.microsoft.com/office/drawing/2014/main" id="{45D62D51-0FB6-8C44-B0DC-26F58A25755A}"/>
              </a:ext>
            </a:extLst>
          </p:cNvPr>
          <p:cNvSpPr txBox="1"/>
          <p:nvPr/>
        </p:nvSpPr>
        <p:spPr>
          <a:xfrm>
            <a:off x="11243507" y="2784220"/>
            <a:ext cx="299563" cy="15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LEX</a:t>
            </a:r>
          </a:p>
        </p:txBody>
      </p:sp>
      <p:sp>
        <p:nvSpPr>
          <p:cNvPr id="11" name="Rekognition">
            <a:extLst>
              <a:ext uri="{FF2B5EF4-FFF2-40B4-BE49-F238E27FC236}">
                <a16:creationId xmlns:a16="http://schemas.microsoft.com/office/drawing/2014/main" id="{35D67666-AA41-334E-910E-FB16E52DEBEF}"/>
              </a:ext>
            </a:extLst>
          </p:cNvPr>
          <p:cNvSpPr txBox="1"/>
          <p:nvPr/>
        </p:nvSpPr>
        <p:spPr>
          <a:xfrm>
            <a:off x="3800773" y="2784220"/>
            <a:ext cx="1181856" cy="2790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REKOGNITION</a:t>
            </a:r>
            <a:endParaRPr lang="en-US"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VIDEO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Rekognition">
            <a:extLst>
              <a:ext uri="{FF2B5EF4-FFF2-40B4-BE49-F238E27FC236}">
                <a16:creationId xmlns:a16="http://schemas.microsoft.com/office/drawing/2014/main" id="{68C73B96-C0F8-E54C-A655-23FF11ABD2C3}"/>
              </a:ext>
            </a:extLst>
          </p:cNvPr>
          <p:cNvSpPr txBox="1"/>
          <p:nvPr/>
        </p:nvSpPr>
        <p:spPr>
          <a:xfrm>
            <a:off x="4091386" y="1843702"/>
            <a:ext cx="597080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Vision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3" name="Rekognition">
            <a:extLst>
              <a:ext uri="{FF2B5EF4-FFF2-40B4-BE49-F238E27FC236}">
                <a16:creationId xmlns:a16="http://schemas.microsoft.com/office/drawing/2014/main" id="{2C87CEF6-2B5C-5E4A-B5E5-F69D0253E202}"/>
              </a:ext>
            </a:extLst>
          </p:cNvPr>
          <p:cNvSpPr txBox="1"/>
          <p:nvPr/>
        </p:nvSpPr>
        <p:spPr>
          <a:xfrm>
            <a:off x="6825966" y="1843702"/>
            <a:ext cx="688330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Speech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4" name="Rekognition">
            <a:extLst>
              <a:ext uri="{FF2B5EF4-FFF2-40B4-BE49-F238E27FC236}">
                <a16:creationId xmlns:a16="http://schemas.microsoft.com/office/drawing/2014/main" id="{C9B6A9BC-E926-184E-A0E1-C864874F8BE5}"/>
              </a:ext>
            </a:extLst>
          </p:cNvPr>
          <p:cNvSpPr txBox="1"/>
          <p:nvPr/>
        </p:nvSpPr>
        <p:spPr>
          <a:xfrm>
            <a:off x="9308223" y="1843702"/>
            <a:ext cx="924208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Language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5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10719708" y="1843702"/>
            <a:ext cx="866385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Chatbots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6" name="Graphic 2">
            <a:extLst>
              <a:ext uri="{FF2B5EF4-FFF2-40B4-BE49-F238E27FC236}">
                <a16:creationId xmlns:a16="http://schemas.microsoft.com/office/drawing/2014/main" id="{2BEFC8C3-5AF4-4A85-A7A4-E6B49ED06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1799" y="2278943"/>
            <a:ext cx="417032" cy="417032"/>
          </a:xfrm>
          <a:prstGeom prst="rect">
            <a:avLst/>
          </a:prstGeom>
        </p:spPr>
      </p:pic>
      <p:pic>
        <p:nvPicPr>
          <p:cNvPr id="17" name="Graphic 3">
            <a:extLst>
              <a:ext uri="{FF2B5EF4-FFF2-40B4-BE49-F238E27FC236}">
                <a16:creationId xmlns:a16="http://schemas.microsoft.com/office/drawing/2014/main" id="{7F776313-5DB7-4519-BCBE-46CFAC1DC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9323" y="2294811"/>
            <a:ext cx="382208" cy="382208"/>
          </a:xfrm>
          <a:prstGeom prst="rect">
            <a:avLst/>
          </a:prstGeom>
        </p:spPr>
      </p:pic>
      <p:pic>
        <p:nvPicPr>
          <p:cNvPr id="18" name="Graphic 16">
            <a:extLst>
              <a:ext uri="{FF2B5EF4-FFF2-40B4-BE49-F238E27FC236}">
                <a16:creationId xmlns:a16="http://schemas.microsoft.com/office/drawing/2014/main" id="{4D07E88A-3E5B-409A-93D2-6FED91E602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0658" y="2302642"/>
            <a:ext cx="382210" cy="382210"/>
          </a:xfrm>
          <a:prstGeom prst="rect">
            <a:avLst/>
          </a:prstGeom>
        </p:spPr>
      </p:pic>
      <p:pic>
        <p:nvPicPr>
          <p:cNvPr id="19" name="Graphic 43">
            <a:extLst>
              <a:ext uri="{FF2B5EF4-FFF2-40B4-BE49-F238E27FC236}">
                <a16:creationId xmlns:a16="http://schemas.microsoft.com/office/drawing/2014/main" id="{D3D01467-401C-40A3-A528-E2F0F4892F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79339" y="2294811"/>
            <a:ext cx="404499" cy="404499"/>
          </a:xfrm>
          <a:prstGeom prst="rect">
            <a:avLst/>
          </a:prstGeom>
        </p:spPr>
      </p:pic>
      <p:pic>
        <p:nvPicPr>
          <p:cNvPr id="20" name="Graphic 46">
            <a:extLst>
              <a:ext uri="{FF2B5EF4-FFF2-40B4-BE49-F238E27FC236}">
                <a16:creationId xmlns:a16="http://schemas.microsoft.com/office/drawing/2014/main" id="{6F0E9516-62B1-4E9E-8AD2-6FFFB90868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54701" y="2294821"/>
            <a:ext cx="382211" cy="382211"/>
          </a:xfrm>
          <a:prstGeom prst="rect">
            <a:avLst/>
          </a:prstGeom>
        </p:spPr>
      </p:pic>
      <p:pic>
        <p:nvPicPr>
          <p:cNvPr id="21" name="Graphic 47">
            <a:extLst>
              <a:ext uri="{FF2B5EF4-FFF2-40B4-BE49-F238E27FC236}">
                <a16:creationId xmlns:a16="http://schemas.microsoft.com/office/drawing/2014/main" id="{A4C960DE-7194-4929-B802-28E340E17C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68192" y="2283973"/>
            <a:ext cx="330438" cy="367155"/>
          </a:xfrm>
          <a:prstGeom prst="rect">
            <a:avLst/>
          </a:prstGeom>
        </p:spPr>
      </p:pic>
      <p:pic>
        <p:nvPicPr>
          <p:cNvPr id="22" name="Graphic 48">
            <a:extLst>
              <a:ext uri="{FF2B5EF4-FFF2-40B4-BE49-F238E27FC236}">
                <a16:creationId xmlns:a16="http://schemas.microsoft.com/office/drawing/2014/main" id="{3F69763F-39E0-46A1-8EF7-CD0CF1F238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25987" y="2278944"/>
            <a:ext cx="381171" cy="381171"/>
          </a:xfrm>
          <a:prstGeom prst="rect">
            <a:avLst/>
          </a:prstGeom>
        </p:spPr>
      </p:pic>
      <p:sp>
        <p:nvSpPr>
          <p:cNvPr id="23" name="Discovery &amp;…"/>
          <p:cNvSpPr txBox="1"/>
          <p:nvPr/>
        </p:nvSpPr>
        <p:spPr>
          <a:xfrm>
            <a:off x="7571490" y="3631787"/>
            <a:ext cx="2288744" cy="396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>
              <a:defRPr sz="3500" b="1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</a:t>
            </a:r>
            <a:br>
              <a:rPr lang="en-US"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</a:t>
            </a:r>
            <a:r>
              <a:rPr sz="1200" b="0" kern="0" spc="26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AGEMAKER</a:t>
            </a:r>
          </a:p>
        </p:txBody>
      </p:sp>
      <p:pic>
        <p:nvPicPr>
          <p:cNvPr id="24" name="Graphic 1">
            <a:extLst>
              <a:ext uri="{FF2B5EF4-FFF2-40B4-BE49-F238E27FC236}">
                <a16:creationId xmlns:a16="http://schemas.microsoft.com/office/drawing/2014/main" id="{7DE72512-E6B3-41FB-92E8-7FCC8C1403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64362" y="3637533"/>
            <a:ext cx="368389" cy="375757"/>
          </a:xfrm>
          <a:prstGeom prst="rect">
            <a:avLst/>
          </a:prstGeom>
        </p:spPr>
      </p:pic>
      <p:sp>
        <p:nvSpPr>
          <p:cNvPr id="25" name="Transcribe">
            <a:extLst>
              <a:ext uri="{FF2B5EF4-FFF2-40B4-BE49-F238E27FC236}">
                <a16:creationId xmlns:a16="http://schemas.microsoft.com/office/drawing/2014/main" id="{BEA36427-41D3-8C48-BB00-82CDFC425F35}"/>
              </a:ext>
            </a:extLst>
          </p:cNvPr>
          <p:cNvSpPr txBox="1"/>
          <p:nvPr/>
        </p:nvSpPr>
        <p:spPr>
          <a:xfrm>
            <a:off x="3795637" y="4245359"/>
            <a:ext cx="851093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BUILD</a:t>
            </a:r>
            <a:endParaRPr sz="14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3814235" y="4099635"/>
            <a:ext cx="8683251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ranscribe">
            <a:extLst>
              <a:ext uri="{FF2B5EF4-FFF2-40B4-BE49-F238E27FC236}">
                <a16:creationId xmlns:a16="http://schemas.microsoft.com/office/drawing/2014/main" id="{BEA36427-41D3-8C48-BB00-82CDFC425F35}"/>
              </a:ext>
            </a:extLst>
          </p:cNvPr>
          <p:cNvSpPr txBox="1"/>
          <p:nvPr/>
        </p:nvSpPr>
        <p:spPr>
          <a:xfrm>
            <a:off x="7963986" y="4236220"/>
            <a:ext cx="852890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TRAIN</a:t>
            </a:r>
            <a:endParaRPr sz="14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8" name="Lex">
            <a:extLst>
              <a:ext uri="{FF2B5EF4-FFF2-40B4-BE49-F238E27FC236}">
                <a16:creationId xmlns:a16="http://schemas.microsoft.com/office/drawing/2014/main" id="{45D62D51-0FB6-8C44-B0DC-26F58A25755A}"/>
              </a:ext>
            </a:extLst>
          </p:cNvPr>
          <p:cNvSpPr txBox="1"/>
          <p:nvPr/>
        </p:nvSpPr>
        <p:spPr>
          <a:xfrm>
            <a:off x="11915542" y="2786907"/>
            <a:ext cx="886368" cy="1611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FORECAST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9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11741848" y="1848827"/>
            <a:ext cx="1109356" cy="24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4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Forecasting</a:t>
            </a:r>
            <a:endParaRPr sz="14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0" name="Rekognition">
            <a:extLst>
              <a:ext uri="{FF2B5EF4-FFF2-40B4-BE49-F238E27FC236}">
                <a16:creationId xmlns:a16="http://schemas.microsoft.com/office/drawing/2014/main" id="{35D67666-AA41-334E-910E-FB16E52DEBEF}"/>
              </a:ext>
            </a:extLst>
          </p:cNvPr>
          <p:cNvSpPr txBox="1"/>
          <p:nvPr/>
        </p:nvSpPr>
        <p:spPr>
          <a:xfrm>
            <a:off x="5141436" y="2780654"/>
            <a:ext cx="865397" cy="16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TEXTRACT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Lex">
            <a:extLst>
              <a:ext uri="{FF2B5EF4-FFF2-40B4-BE49-F238E27FC236}">
                <a16:creationId xmlns:a16="http://schemas.microsoft.com/office/drawing/2014/main" id="{45D62D51-0FB6-8C44-B0DC-26F58A25755A}"/>
              </a:ext>
            </a:extLst>
          </p:cNvPr>
          <p:cNvSpPr txBox="1"/>
          <p:nvPr/>
        </p:nvSpPr>
        <p:spPr>
          <a:xfrm>
            <a:off x="13073923" y="2788309"/>
            <a:ext cx="1186986" cy="16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8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PERSONALIZE</a:t>
            </a:r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2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12900747" y="1857299"/>
            <a:ext cx="1523880" cy="21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2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Recommendations</a:t>
            </a:r>
            <a:endParaRPr sz="12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3" name="Transcribe">
            <a:extLst>
              <a:ext uri="{FF2B5EF4-FFF2-40B4-BE49-F238E27FC236}">
                <a16:creationId xmlns:a16="http://schemas.microsoft.com/office/drawing/2014/main" id="{BEA36427-41D3-8C48-BB00-82CDFC425F35}"/>
              </a:ext>
            </a:extLst>
          </p:cNvPr>
          <p:cNvSpPr txBox="1"/>
          <p:nvPr/>
        </p:nvSpPr>
        <p:spPr>
          <a:xfrm>
            <a:off x="11553251" y="4243524"/>
            <a:ext cx="1104068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</a:t>
            </a:r>
            <a:endParaRPr sz="14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4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2860074" y="4539190"/>
            <a:ext cx="2405874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Pre-built algorithms &amp; notebooks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5" name="Rekognition">
            <a:extLst>
              <a:ext uri="{FF2B5EF4-FFF2-40B4-BE49-F238E27FC236}">
                <a16:creationId xmlns:a16="http://schemas.microsoft.com/office/drawing/2014/main" id="{35D67666-AA41-334E-910E-FB16E52DEBEF}"/>
              </a:ext>
            </a:extLst>
          </p:cNvPr>
          <p:cNvSpPr txBox="1"/>
          <p:nvPr/>
        </p:nvSpPr>
        <p:spPr>
          <a:xfrm>
            <a:off x="5191015" y="4773199"/>
            <a:ext cx="32902" cy="289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endParaRPr lang="en-US"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939749" hangingPunct="0"/>
            <a:endParaRPr sz="800" kern="0" spc="358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6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2878717" y="4795187"/>
            <a:ext cx="2703394" cy="3406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labeling  (</a:t>
            </a:r>
            <a:r>
              <a:rPr lang="en-US" sz="1000" kern="0" spc="35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GROUND TRUTH)</a:t>
            </a:r>
          </a:p>
          <a:p>
            <a:pPr defTabSz="939749" hangingPunct="0"/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7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7120439" y="4524393"/>
            <a:ext cx="2453070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One-click model training &amp; tuning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8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7154732" y="4797995"/>
            <a:ext cx="1549246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Optimization  (</a:t>
            </a:r>
            <a:r>
              <a:rPr lang="en-US" sz="1000" kern="0" spc="352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NEO)</a:t>
            </a:r>
            <a:endParaRPr sz="1000" kern="0" spc="352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9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11150565" y="4525638"/>
            <a:ext cx="2568464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One-click deployment &amp; hosting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0" name="Discovery &amp;…">
            <a:extLst>
              <a:ext uri="{FF2B5EF4-FFF2-40B4-BE49-F238E27FC236}">
                <a16:creationId xmlns:a16="http://schemas.microsoft.com/office/drawing/2014/main" id="{42FF768E-6227-CC48-8F54-4519AEC216E4}"/>
              </a:ext>
            </a:extLst>
          </p:cNvPr>
          <p:cNvSpPr txBox="1"/>
          <p:nvPr/>
        </p:nvSpPr>
        <p:spPr>
          <a:xfrm>
            <a:off x="580751" y="4262446"/>
            <a:ext cx="3169798" cy="3412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3547" tIns="13547" rIns="13547" bIns="13547" numCol="1" anchor="ctr">
            <a:spAutoFit/>
          </a:bodyPr>
          <a:lstStyle>
            <a:lvl1pPr algn="ctr">
              <a:lnSpc>
                <a:spcPct val="150000"/>
              </a:lnSpc>
              <a:defRPr sz="4000" spc="45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algn="l" defTabSz="939749" hangingPunct="0"/>
            <a:r>
              <a:rPr lang="en-US"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</a:t>
            </a:r>
            <a:r>
              <a:rPr sz="1400" kern="0" spc="267" dirty="0">
                <a:solidFill>
                  <a:srgbClr val="FF99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SERVICES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2A99B8B-A8A7-4E68-8E37-CC2D535B431B}"/>
              </a:ext>
            </a:extLst>
          </p:cNvPr>
          <p:cNvGrpSpPr/>
          <p:nvPr/>
        </p:nvGrpSpPr>
        <p:grpSpPr>
          <a:xfrm>
            <a:off x="5480876" y="6338221"/>
            <a:ext cx="1024779" cy="643174"/>
            <a:chOff x="5102736" y="6039206"/>
            <a:chExt cx="1128088" cy="64458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4725BCF-77E8-42C1-AE4A-75846DAB1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736" y="6039206"/>
              <a:ext cx="1128088" cy="34469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6381DB-4CA6-4AF5-954D-A1A998E03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071" y="6450219"/>
              <a:ext cx="805419" cy="233571"/>
            </a:xfrm>
            <a:prstGeom prst="rect">
              <a:avLst/>
            </a:prstGeom>
          </p:spPr>
        </p:pic>
      </p:grpSp>
      <p:sp>
        <p:nvSpPr>
          <p:cNvPr id="44" name="Rekognition">
            <a:extLst>
              <a:ext uri="{FF2B5EF4-FFF2-40B4-BE49-F238E27FC236}">
                <a16:creationId xmlns:a16="http://schemas.microsoft.com/office/drawing/2014/main" id="{EBE74854-C3C1-4807-937F-AE773E28D7A5}"/>
              </a:ext>
            </a:extLst>
          </p:cNvPr>
          <p:cNvSpPr txBox="1"/>
          <p:nvPr/>
        </p:nvSpPr>
        <p:spPr>
          <a:xfrm>
            <a:off x="3497117" y="5873842"/>
            <a:ext cx="1245132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17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Frameworks</a:t>
            </a:r>
            <a:endParaRPr sz="1400" kern="0" spc="17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5" name="Rekognition">
            <a:extLst>
              <a:ext uri="{FF2B5EF4-FFF2-40B4-BE49-F238E27FC236}">
                <a16:creationId xmlns:a16="http://schemas.microsoft.com/office/drawing/2014/main" id="{FC7508FB-D3F6-45B6-BE05-FC54C7D5FE9F}"/>
              </a:ext>
            </a:extLst>
          </p:cNvPr>
          <p:cNvSpPr txBox="1"/>
          <p:nvPr/>
        </p:nvSpPr>
        <p:spPr>
          <a:xfrm>
            <a:off x="5547087" y="5873842"/>
            <a:ext cx="1052912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17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Interfaces</a:t>
            </a:r>
            <a:endParaRPr sz="1400" kern="0" spc="17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6" name="Picture 27" descr="Picture 27">
            <a:extLst>
              <a:ext uri="{FF2B5EF4-FFF2-40B4-BE49-F238E27FC236}">
                <a16:creationId xmlns:a16="http://schemas.microsoft.com/office/drawing/2014/main" id="{6EB7BF78-6700-48AD-B940-75D371FA89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3439602" y="6343804"/>
            <a:ext cx="1116584" cy="2244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7" name="Picture 25" descr="Picture 25">
            <a:extLst>
              <a:ext uri="{FF2B5EF4-FFF2-40B4-BE49-F238E27FC236}">
                <a16:creationId xmlns:a16="http://schemas.microsoft.com/office/drawing/2014/main" id="{C5239B2D-17CB-4F02-85B3-F49D7AE30C0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3582442" y="7119551"/>
            <a:ext cx="902290" cy="199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icture 28" descr="Picture 28">
            <a:extLst>
              <a:ext uri="{FF2B5EF4-FFF2-40B4-BE49-F238E27FC236}">
                <a16:creationId xmlns:a16="http://schemas.microsoft.com/office/drawing/2014/main" id="{1E32AD17-5019-495B-BF9D-02B1D8A45F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3690895" y="6719608"/>
            <a:ext cx="772168" cy="279075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Rekognition">
            <a:extLst>
              <a:ext uri="{FF2B5EF4-FFF2-40B4-BE49-F238E27FC236}">
                <a16:creationId xmlns:a16="http://schemas.microsoft.com/office/drawing/2014/main" id="{1EFD982E-B113-4F62-98A6-3C0BB5B931D7}"/>
              </a:ext>
            </a:extLst>
          </p:cNvPr>
          <p:cNvSpPr txBox="1"/>
          <p:nvPr/>
        </p:nvSpPr>
        <p:spPr>
          <a:xfrm>
            <a:off x="9817669" y="5873847"/>
            <a:ext cx="1454811" cy="267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400" kern="0" spc="17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Infrastructure</a:t>
            </a:r>
            <a:endParaRPr sz="1400" kern="0" spc="17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0" name="Graphic 2">
            <a:extLst>
              <a:ext uri="{FF2B5EF4-FFF2-40B4-BE49-F238E27FC236}">
                <a16:creationId xmlns:a16="http://schemas.microsoft.com/office/drawing/2014/main" id="{AFF0847F-B579-41A4-BF46-86D5289A3D2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750" b="73000" l="6250" r="92188">
                        <a14:foregroundMark x1="20313" y1="60000" x2="20313" y2="60000"/>
                        <a14:foregroundMark x1="80000" y1="38000" x2="80000" y2="38000"/>
                      </a14:backgroundRemoval>
                    </a14:imgEffect>
                  </a14:imgLayer>
                </a14:imgProps>
              </a:ext>
            </a:extLst>
          </a:blip>
          <a:srcRect l="17907" t="14272" r="17985" b="34871"/>
          <a:stretch/>
        </p:blipFill>
        <p:spPr>
          <a:xfrm>
            <a:off x="7643342" y="6341230"/>
            <a:ext cx="447365" cy="443626"/>
          </a:xfrm>
          <a:prstGeom prst="rect">
            <a:avLst/>
          </a:prstGeom>
        </p:spPr>
      </p:pic>
      <p:pic>
        <p:nvPicPr>
          <p:cNvPr id="51" name="Graphic 2">
            <a:extLst>
              <a:ext uri="{FF2B5EF4-FFF2-40B4-BE49-F238E27FC236}">
                <a16:creationId xmlns:a16="http://schemas.microsoft.com/office/drawing/2014/main" id="{6C847841-C795-4C7B-A0E9-24962C9847F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750" b="73000" l="6250" r="92188">
                        <a14:foregroundMark x1="20313" y1="60000" x2="20313" y2="60000"/>
                        <a14:foregroundMark x1="80000" y1="38000" x2="80000" y2="38000"/>
                      </a14:backgroundRemoval>
                    </a14:imgEffect>
                  </a14:imgLayer>
                </a14:imgProps>
              </a:ext>
            </a:extLst>
          </a:blip>
          <a:srcRect l="17907" t="14272" r="17985" b="34871"/>
          <a:stretch/>
        </p:blipFill>
        <p:spPr>
          <a:xfrm>
            <a:off x="8724791" y="6341230"/>
            <a:ext cx="447365" cy="443626"/>
          </a:xfrm>
          <a:prstGeom prst="rect">
            <a:avLst/>
          </a:prstGeom>
        </p:spPr>
      </p:pic>
      <p:pic>
        <p:nvPicPr>
          <p:cNvPr id="52" name="Graphic 2">
            <a:extLst>
              <a:ext uri="{FF2B5EF4-FFF2-40B4-BE49-F238E27FC236}">
                <a16:creationId xmlns:a16="http://schemas.microsoft.com/office/drawing/2014/main" id="{77C669DA-9F43-4FA6-910A-2DFE1898C79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4750" b="73000" l="6250" r="92188">
                        <a14:foregroundMark x1="20313" y1="60000" x2="20313" y2="60000"/>
                        <a14:foregroundMark x1="80000" y1="38000" x2="80000" y2="38000"/>
                      </a14:backgroundRemoval>
                    </a14:imgEffect>
                  </a14:imgLayer>
                </a14:imgProps>
              </a:ext>
            </a:extLst>
          </a:blip>
          <a:srcRect l="17907" t="14272" r="17985" b="34871"/>
          <a:stretch/>
        </p:blipFill>
        <p:spPr>
          <a:xfrm>
            <a:off x="9764574" y="6341230"/>
            <a:ext cx="447365" cy="443626"/>
          </a:xfrm>
          <a:prstGeom prst="rect">
            <a:avLst/>
          </a:prstGeom>
        </p:spPr>
      </p:pic>
      <p:sp>
        <p:nvSpPr>
          <p:cNvPr id="53" name="Translate">
            <a:extLst>
              <a:ext uri="{FF2B5EF4-FFF2-40B4-BE49-F238E27FC236}">
                <a16:creationId xmlns:a16="http://schemas.microsoft.com/office/drawing/2014/main" id="{5A6C6AF8-CB31-438C-A10A-46602FC32F71}"/>
              </a:ext>
            </a:extLst>
          </p:cNvPr>
          <p:cNvSpPr txBox="1"/>
          <p:nvPr/>
        </p:nvSpPr>
        <p:spPr>
          <a:xfrm>
            <a:off x="7422778" y="6916634"/>
            <a:ext cx="912651" cy="421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P3 </a:t>
            </a:r>
            <a:b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&amp; P3N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4" name="Translate">
            <a:extLst>
              <a:ext uri="{FF2B5EF4-FFF2-40B4-BE49-F238E27FC236}">
                <a16:creationId xmlns:a16="http://schemas.microsoft.com/office/drawing/2014/main" id="{1CAAFC49-E4BA-42EE-BED1-C30C15A8D24E}"/>
              </a:ext>
            </a:extLst>
          </p:cNvPr>
          <p:cNvSpPr txBox="1"/>
          <p:nvPr/>
        </p:nvSpPr>
        <p:spPr>
          <a:xfrm>
            <a:off x="8502731" y="6916626"/>
            <a:ext cx="913728" cy="237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C5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5" name="Translate">
            <a:extLst>
              <a:ext uri="{FF2B5EF4-FFF2-40B4-BE49-F238E27FC236}">
                <a16:creationId xmlns:a16="http://schemas.microsoft.com/office/drawing/2014/main" id="{533C8AB2-08A1-4A59-AA87-5DFBA6029B14}"/>
              </a:ext>
            </a:extLst>
          </p:cNvPr>
          <p:cNvSpPr txBox="1"/>
          <p:nvPr/>
        </p:nvSpPr>
        <p:spPr>
          <a:xfrm>
            <a:off x="9602813" y="6916626"/>
            <a:ext cx="791154" cy="237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FPGAs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6" name="Translate">
            <a:extLst>
              <a:ext uri="{FF2B5EF4-FFF2-40B4-BE49-F238E27FC236}">
                <a16:creationId xmlns:a16="http://schemas.microsoft.com/office/drawing/2014/main" id="{47F57117-B467-4BAD-8C2E-6F42FFE9C3BC}"/>
              </a:ext>
            </a:extLst>
          </p:cNvPr>
          <p:cNvSpPr txBox="1"/>
          <p:nvPr/>
        </p:nvSpPr>
        <p:spPr>
          <a:xfrm>
            <a:off x="10487565" y="6916621"/>
            <a:ext cx="1672234" cy="237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GREENGRASS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7" name="Graphic 9">
            <a:extLst>
              <a:ext uri="{FF2B5EF4-FFF2-40B4-BE49-F238E27FC236}">
                <a16:creationId xmlns:a16="http://schemas.microsoft.com/office/drawing/2014/main" id="{003D6782-2071-49B0-A6B6-FFB736E9468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1336" b="60571" l="15385" r="86813">
                        <a14:foregroundMark x1="46563" y1="31739" x2="46563" y2="31739"/>
                        <a14:foregroundMark x1="41875" y1="45217" x2="41875" y2="45217"/>
                        <a14:foregroundMark x1="54375" y1="45217" x2="54375" y2="45217"/>
                        <a14:foregroundMark x1="65625" y1="35652" x2="65625" y2="35652"/>
                        <a14:foregroundMark x1="65625" y1="28043" x2="65625" y2="28043"/>
                      </a14:backgroundRemoval>
                    </a14:imgEffect>
                  </a14:imgLayer>
                </a14:imgProps>
              </a:ext>
            </a:extLst>
          </a:blip>
          <a:srcRect l="18242" t="12656" r="17651" b="43241"/>
          <a:stretch/>
        </p:blipFill>
        <p:spPr>
          <a:xfrm>
            <a:off x="11109208" y="6361592"/>
            <a:ext cx="447366" cy="441133"/>
          </a:xfrm>
          <a:prstGeom prst="rect">
            <a:avLst/>
          </a:prstGeom>
        </p:spPr>
      </p:pic>
      <p:sp>
        <p:nvSpPr>
          <p:cNvPr id="58" name="Translate">
            <a:extLst>
              <a:ext uri="{FF2B5EF4-FFF2-40B4-BE49-F238E27FC236}">
                <a16:creationId xmlns:a16="http://schemas.microsoft.com/office/drawing/2014/main" id="{50431FD8-BB3F-4178-8FBA-FA10DED4E1A3}"/>
              </a:ext>
            </a:extLst>
          </p:cNvPr>
          <p:cNvSpPr txBox="1"/>
          <p:nvPr/>
        </p:nvSpPr>
        <p:spPr>
          <a:xfrm>
            <a:off x="12277664" y="6917750"/>
            <a:ext cx="1437492" cy="421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995" tIns="25995" rIns="25995" bIns="25995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1503598" hangingPunct="0"/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ELASTIC</a:t>
            </a:r>
            <a:b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kern="0" spc="57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INFERENCE</a:t>
            </a:r>
            <a:endParaRPr sz="1200" kern="0" spc="573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90" y="2289759"/>
            <a:ext cx="382392" cy="38239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271" y="2312055"/>
            <a:ext cx="317550" cy="31755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197" y="2310914"/>
            <a:ext cx="373938" cy="37393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72"/>
          <a:stretch/>
        </p:blipFill>
        <p:spPr>
          <a:xfrm>
            <a:off x="11996242" y="6338235"/>
            <a:ext cx="2123198" cy="544909"/>
          </a:xfrm>
          <a:prstGeom prst="rect">
            <a:avLst/>
          </a:prstGeom>
        </p:spPr>
      </p:pic>
      <p:sp>
        <p:nvSpPr>
          <p:cNvPr id="63" name="Rekognition">
            <a:extLst>
              <a:ext uri="{FF2B5EF4-FFF2-40B4-BE49-F238E27FC236}">
                <a16:creationId xmlns:a16="http://schemas.microsoft.com/office/drawing/2014/main" id="{B774F760-EBEA-6C49-9457-046F40467AED}"/>
              </a:ext>
            </a:extLst>
          </p:cNvPr>
          <p:cNvSpPr txBox="1"/>
          <p:nvPr/>
        </p:nvSpPr>
        <p:spPr>
          <a:xfrm>
            <a:off x="7133717" y="5085496"/>
            <a:ext cx="1690690" cy="18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6253" tIns="16253" rIns="16253" bIns="16253" numCol="1" anchor="t">
            <a:spAutoFit/>
          </a:bodyPr>
          <a:lstStyle>
            <a:lvl1pPr algn="ctr">
              <a:defRPr sz="2800" spc="6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pPr defTabSz="939749" hangingPunct="0"/>
            <a:r>
              <a:rPr lang="en-US" sz="1000" kern="0" spc="107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Reinforcement learning</a:t>
            </a:r>
            <a:endParaRPr sz="1000" kern="0" spc="107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756535" y="4994141"/>
            <a:ext cx="3739563" cy="418576"/>
          </a:xfrm>
          <a:prstGeom prst="rect">
            <a:avLst/>
          </a:prstGeom>
        </p:spPr>
        <p:txBody>
          <a:bodyPr wrap="square" lIns="109683" tIns="54843" rIns="109683" bIns="54843">
            <a:spAutoFit/>
          </a:bodyPr>
          <a:lstStyle/>
          <a:p>
            <a:pPr defTabSz="939749" hangingPunct="0"/>
            <a:r>
              <a:rPr lang="en-US" sz="1000" kern="0" spc="112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Algorithms &amp; models </a:t>
            </a:r>
            <a:r>
              <a:rPr lang="en-US" sz="1000" kern="0" spc="358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(AWS MARKETPLACE </a:t>
            </a:r>
          </a:p>
          <a:p>
            <a:pPr defTabSz="939749" hangingPunct="0"/>
            <a:r>
              <a:rPr lang="en-US" sz="1000" kern="0" spc="358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 MACHINE LEARNING)</a:t>
            </a:r>
          </a:p>
        </p:txBody>
      </p:sp>
      <p:sp>
        <p:nvSpPr>
          <p:cNvPr id="65" name="Straight Connector 90"/>
          <p:cNvSpPr/>
          <p:nvPr/>
        </p:nvSpPr>
        <p:spPr>
          <a:xfrm>
            <a:off x="8859" y="3399829"/>
            <a:ext cx="14611853" cy="0"/>
          </a:xfrm>
          <a:prstGeom prst="line">
            <a:avLst/>
          </a:prstGeom>
          <a:noFill/>
          <a:ln w="9525" cap="rnd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16253" tIns="16253" rIns="16253" bIns="16253" numCol="1" anchor="t">
            <a:noAutofit/>
          </a:bodyPr>
          <a:lstStyle/>
          <a:p>
            <a:pPr defTabSz="939749" hangingPunct="0"/>
            <a:endParaRPr sz="600" kern="0" dirty="0">
              <a:solidFill>
                <a:srgbClr val="474746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66" name="Straight Connector 89"/>
          <p:cNvSpPr/>
          <p:nvPr/>
        </p:nvSpPr>
        <p:spPr>
          <a:xfrm>
            <a:off x="11" y="5734907"/>
            <a:ext cx="14611851" cy="0"/>
          </a:xfrm>
          <a:prstGeom prst="line">
            <a:avLst/>
          </a:prstGeom>
          <a:noFill/>
          <a:ln w="9525" cap="rnd">
            <a:solidFill>
              <a:srgbClr val="FFFFFF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16253" tIns="16253" rIns="16253" bIns="16253" numCol="1" anchor="t">
            <a:noAutofit/>
          </a:bodyPr>
          <a:lstStyle/>
          <a:p>
            <a:pPr defTabSz="939749" hangingPunct="0"/>
            <a:endParaRPr sz="600" kern="0" dirty="0">
              <a:solidFill>
                <a:srgbClr val="474746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4ECF272F-DA9B-4710-9B43-5C1BF5C403D6}"/>
              </a:ext>
            </a:extLst>
          </p:cNvPr>
          <p:cNvSpPr txBox="1">
            <a:spLocks/>
          </p:cNvSpPr>
          <p:nvPr/>
        </p:nvSpPr>
        <p:spPr>
          <a:xfrm>
            <a:off x="155175" y="307357"/>
            <a:ext cx="14277109" cy="873186"/>
          </a:xfrm>
          <a:prstGeom prst="rect">
            <a:avLst/>
          </a:prstGeom>
        </p:spPr>
        <p:txBody>
          <a:bodyPr vert="horz" lIns="146245" tIns="73123" rIns="146245" bIns="73123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300" b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mazon Ember"/>
                <a:ea typeface="Amazon Ember Cd" panose="020B0606020204020204" pitchFamily="34" charset="0"/>
                <a:cs typeface="Amazon Ember"/>
              </a:rPr>
              <a:t>There is more to SageMaker &amp; the AWS ML Stack:</a:t>
            </a:r>
          </a:p>
        </p:txBody>
      </p:sp>
    </p:spTree>
    <p:extLst>
      <p:ext uri="{BB962C8B-B14F-4D97-AF65-F5344CB8AC3E}">
        <p14:creationId xmlns:p14="http://schemas.microsoft.com/office/powerpoint/2010/main" val="11116018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0D58-6221-DF49-BC0F-DB862E0B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DAD58-0047-AA44-8231-A1021CBDAF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806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EF90-F117-0148-B110-0B18E7F6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150739"/>
            <a:ext cx="7210170" cy="3008427"/>
          </a:xfrm>
        </p:spPr>
        <p:txBody>
          <a:bodyPr/>
          <a:lstStyle/>
          <a:p>
            <a:pPr algn="ctr"/>
            <a:r>
              <a:rPr lang="en-US" dirty="0"/>
              <a:t>Getting Started on the Workshop</a:t>
            </a:r>
          </a:p>
        </p:txBody>
      </p:sp>
    </p:spTree>
    <p:extLst>
      <p:ext uri="{BB962C8B-B14F-4D97-AF65-F5344CB8AC3E}">
        <p14:creationId xmlns:p14="http://schemas.microsoft.com/office/powerpoint/2010/main" val="2324948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Workshop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4947" y="866786"/>
            <a:ext cx="13128486" cy="6788658"/>
          </a:xfrm>
          <a:prstGeom prst="rect">
            <a:avLst/>
          </a:prstGeom>
        </p:spPr>
        <p:txBody>
          <a:bodyPr/>
          <a:lstStyle/>
          <a:p>
            <a:endParaRPr lang="en-US" sz="1300" dirty="0"/>
          </a:p>
          <a:p>
            <a:endParaRPr lang="en-US" sz="1300" dirty="0"/>
          </a:p>
          <a:p>
            <a:r>
              <a:rPr lang="en-US" sz="2600" dirty="0">
                <a:latin typeface="Amazon Ember"/>
                <a:cs typeface="Amazon Ember"/>
              </a:rPr>
              <a:t>There are three main modules in this workshop. Modules are independent and can be completed in any order :  </a:t>
            </a:r>
          </a:p>
          <a:p>
            <a:endParaRPr lang="en-US" sz="24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NLP Use Case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Sentiment Analysis</a:t>
            </a:r>
            <a:r>
              <a:rPr lang="en-US" sz="2600" dirty="0">
                <a:solidFill>
                  <a:schemeClr val="tx1"/>
                </a:solidFill>
                <a:latin typeface="Amazon Ember"/>
                <a:cs typeface="Amazon Ember"/>
              </a:rPr>
              <a:t>:  train a textCNN to classify movie reviews as positive or negative, and perform batch inference on a set of reviews.  </a:t>
            </a:r>
            <a:endParaRPr lang="en-US" sz="2600" dirty="0">
              <a:solidFill>
                <a:srgbClr val="005E8D"/>
              </a:solidFill>
              <a:latin typeface="Amazon Ember"/>
              <a:cs typeface="Amazon Ember"/>
            </a:endParaRPr>
          </a:p>
          <a:p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Structured Data Use Case </a:t>
            </a:r>
            <a:r>
              <a:rPr lang="mr-IN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chemeClr val="accent3">
                    <a:lumMod val="75000"/>
                  </a:schemeClr>
                </a:solidFill>
                <a:latin typeface="Amazon Ember"/>
                <a:cs typeface="Amazon Ember"/>
              </a:rPr>
              <a:t> Boston Housing</a:t>
            </a:r>
            <a:r>
              <a:rPr lang="en-US" sz="2600" dirty="0">
                <a:solidFill>
                  <a:schemeClr val="tx1"/>
                </a:solidFill>
                <a:latin typeface="Amazon Ember"/>
                <a:cs typeface="Amazon Ember"/>
              </a:rPr>
              <a:t>:  while training a regression MLP to predict house prices, use Automatic Model Tuning to find the best hyperparameters.</a:t>
            </a:r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endParaRPr lang="en-US" sz="2600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Computer Vision Use Case </a:t>
            </a:r>
            <a:r>
              <a:rPr lang="mr-IN" sz="2600" dirty="0">
                <a:solidFill>
                  <a:srgbClr val="005E8D"/>
                </a:solidFill>
                <a:latin typeface="Amazon Ember"/>
                <a:cs typeface="Amazon Ember"/>
              </a:rPr>
              <a:t>–</a:t>
            </a:r>
            <a:r>
              <a:rPr lang="en-US" sz="2600" dirty="0">
                <a:solidFill>
                  <a:srgbClr val="005E8D"/>
                </a:solidFill>
                <a:latin typeface="Amazon Ember"/>
                <a:cs typeface="Amazon Ember"/>
              </a:rPr>
              <a:t> Image Classification</a:t>
            </a:r>
            <a:r>
              <a:rPr lang="en-US" sz="2600" dirty="0">
                <a:solidFill>
                  <a:schemeClr val="tx1"/>
                </a:solidFill>
                <a:latin typeface="Amazon Ember"/>
                <a:cs typeface="Amazon Ember"/>
              </a:rPr>
              <a:t>:  train a CNN from scratch to classify images using a cluster of machines and Horovod; deploy a real time endpoint with Elastic Inference for lower cost GPU-accelerated predictions, and also perform batch inference on PNG images with SageMaker-provided data transform functionality.</a:t>
            </a:r>
            <a:endParaRPr lang="en-US" sz="2600" dirty="0">
              <a:latin typeface="Amazon Ember"/>
              <a:cs typeface="Amazon Ember"/>
            </a:endParaRPr>
          </a:p>
          <a:p>
            <a:endParaRPr lang="en-US" sz="2600" dirty="0">
              <a:latin typeface="Amazon Ember"/>
              <a:cs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114242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951BC8-FD4D-F242-ABE2-27916C08F506}"/>
              </a:ext>
            </a:extLst>
          </p:cNvPr>
          <p:cNvSpPr/>
          <p:nvPr/>
        </p:nvSpPr>
        <p:spPr>
          <a:xfrm>
            <a:off x="1432095" y="3505402"/>
            <a:ext cx="11766211" cy="121879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NZ" sz="528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https://dashboard.eventengine.run</a:t>
            </a:r>
            <a:endParaRPr lang="en-US" sz="528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7B9A3B-6982-9945-8722-7DD859BD21FC}"/>
              </a:ext>
            </a:extLst>
          </p:cNvPr>
          <p:cNvSpPr txBox="1">
            <a:spLocks/>
          </p:cNvSpPr>
          <p:nvPr/>
        </p:nvSpPr>
        <p:spPr>
          <a:xfrm>
            <a:off x="323850" y="347413"/>
            <a:ext cx="13983046" cy="1079598"/>
          </a:xfrm>
          <a:prstGeom prst="rect">
            <a:avLst/>
          </a:prstGeom>
        </p:spPr>
        <p:txBody>
          <a:bodyPr/>
          <a:lstStyle>
            <a:lvl1pPr algn="l" defTabSz="10972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2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dirty="0"/>
              <a:t>Workshop Setup</a:t>
            </a:r>
          </a:p>
        </p:txBody>
      </p:sp>
    </p:spTree>
    <p:extLst>
      <p:ext uri="{BB962C8B-B14F-4D97-AF65-F5344CB8AC3E}">
        <p14:creationId xmlns:p14="http://schemas.microsoft.com/office/powerpoint/2010/main" val="959972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A4E226-E7C4-394B-AB9B-C0802E6FF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769" y="-207335"/>
            <a:ext cx="15237938" cy="905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6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52F11D-50BC-D64F-AAB9-239049CC8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769" y="-207335"/>
            <a:ext cx="15237938" cy="905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53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Agenda</a:t>
            </a:r>
            <a:br>
              <a:rPr lang="en-US" sz="4500" dirty="0"/>
            </a:b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4947" y="1614931"/>
            <a:ext cx="13128486" cy="5686282"/>
          </a:xfrm>
          <a:prstGeom prst="rect">
            <a:avLst/>
          </a:prstGeom>
        </p:spPr>
        <p:txBody>
          <a:bodyPr/>
          <a:lstStyle/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SageMaker overview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 &amp; A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Setup for Workshop</a:t>
            </a:r>
          </a:p>
          <a:p>
            <a:pPr marL="548640" indent="-548640">
              <a:buFont typeface="Arial" panose="020B0604020202020204" pitchFamily="34" charset="0"/>
              <a:buChar char="•"/>
            </a:pPr>
            <a:r>
              <a:rPr lang="en-US" sz="37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Hands-on Workshop modules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798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BB8574-FB91-1941-A021-2E5B3A20A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769" y="-220094"/>
            <a:ext cx="15237938" cy="905256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DE1B33-A674-8647-97BE-D6B2C5F36AFD}"/>
              </a:ext>
            </a:extLst>
          </p:cNvPr>
          <p:cNvSpPr/>
          <p:nvPr/>
        </p:nvSpPr>
        <p:spPr>
          <a:xfrm>
            <a:off x="7813226" y="2381901"/>
            <a:ext cx="1769449" cy="85641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2" dirty="0"/>
          </a:p>
        </p:txBody>
      </p:sp>
    </p:spTree>
    <p:extLst>
      <p:ext uri="{BB962C8B-B14F-4D97-AF65-F5344CB8AC3E}">
        <p14:creationId xmlns:p14="http://schemas.microsoft.com/office/powerpoint/2010/main" val="4124468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95C6D7-5F0E-C04F-879C-BBDAD01B8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769" y="-220094"/>
            <a:ext cx="15237938" cy="905256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BDE1B33-A674-8647-97BE-D6B2C5F36AFD}"/>
              </a:ext>
            </a:extLst>
          </p:cNvPr>
          <p:cNvSpPr/>
          <p:nvPr/>
        </p:nvSpPr>
        <p:spPr>
          <a:xfrm>
            <a:off x="9285187" y="2383146"/>
            <a:ext cx="1769449" cy="85641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2" dirty="0"/>
          </a:p>
        </p:txBody>
      </p:sp>
    </p:spTree>
    <p:extLst>
      <p:ext uri="{BB962C8B-B14F-4D97-AF65-F5344CB8AC3E}">
        <p14:creationId xmlns:p14="http://schemas.microsoft.com/office/powerpoint/2010/main" val="1690394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BDE1B33-A674-8647-97BE-D6B2C5F36AFD}"/>
              </a:ext>
            </a:extLst>
          </p:cNvPr>
          <p:cNvSpPr/>
          <p:nvPr/>
        </p:nvSpPr>
        <p:spPr>
          <a:xfrm>
            <a:off x="9285187" y="2408665"/>
            <a:ext cx="1769449" cy="85641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2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2D7DB-B6BF-0843-A293-F4039928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769" y="-210757"/>
            <a:ext cx="15237938" cy="905256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B13E0B8-9032-3040-AFA2-B769BFA4009C}"/>
              </a:ext>
            </a:extLst>
          </p:cNvPr>
          <p:cNvSpPr/>
          <p:nvPr/>
        </p:nvSpPr>
        <p:spPr>
          <a:xfrm>
            <a:off x="2705760" y="3485331"/>
            <a:ext cx="1769449" cy="77855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2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0D2714-948E-CE43-A0C0-70F4BC1CFF21}"/>
              </a:ext>
            </a:extLst>
          </p:cNvPr>
          <p:cNvSpPr txBox="1"/>
          <p:nvPr/>
        </p:nvSpPr>
        <p:spPr>
          <a:xfrm>
            <a:off x="3080778" y="7194824"/>
            <a:ext cx="8489275" cy="874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42" dirty="0"/>
              <a:t>Windows users: use </a:t>
            </a:r>
            <a:r>
              <a:rPr lang="en-US" sz="2542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</a:t>
            </a:r>
            <a:r>
              <a:rPr lang="en-US" sz="2542" dirty="0"/>
              <a:t> or </a:t>
            </a:r>
            <a:r>
              <a:rPr lang="en-US" sz="2542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Set-Credential</a:t>
            </a:r>
            <a:r>
              <a:rPr lang="en-US" sz="2542" dirty="0"/>
              <a:t> instead of </a:t>
            </a:r>
            <a:r>
              <a:rPr lang="en-US" sz="2542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</a:t>
            </a:r>
            <a:endParaRPr lang="en-US" sz="2542" dirty="0"/>
          </a:p>
        </p:txBody>
      </p:sp>
    </p:spTree>
    <p:extLst>
      <p:ext uri="{BB962C8B-B14F-4D97-AF65-F5344CB8AC3E}">
        <p14:creationId xmlns:p14="http://schemas.microsoft.com/office/powerpoint/2010/main" val="2172839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E8B7-9E8B-6E4D-A44D-450D84437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07" y="2481329"/>
            <a:ext cx="12435840" cy="163449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D86907-FD81-7A4F-B7B0-615640562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3812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EF90-F117-0148-B110-0B18E7F6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19" y="3150723"/>
            <a:ext cx="8045198" cy="2625654"/>
          </a:xfrm>
        </p:spPr>
        <p:txBody>
          <a:bodyPr/>
          <a:lstStyle/>
          <a:p>
            <a:pPr algn="ctr"/>
            <a:r>
              <a:rPr lang="en-US" sz="6100" dirty="0"/>
              <a:t>Amazon SageMaker overview</a:t>
            </a:r>
          </a:p>
        </p:txBody>
      </p:sp>
    </p:spTree>
    <p:extLst>
      <p:ext uri="{BB962C8B-B14F-4D97-AF65-F5344CB8AC3E}">
        <p14:creationId xmlns:p14="http://schemas.microsoft.com/office/powerpoint/2010/main" val="2538384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br>
              <a:rPr lang="en-US" sz="4500" dirty="0"/>
            </a:br>
            <a:endParaRPr lang="en-US" sz="4500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696450" y="3183970"/>
            <a:ext cx="9011352" cy="361893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 defTabSz="914400">
              <a:spcBef>
                <a:spcPts val="0"/>
              </a:spcBef>
              <a:defRPr/>
            </a:pPr>
            <a:r>
              <a:rPr lang="en-US" sz="4000" b="1" dirty="0">
                <a:solidFill>
                  <a:schemeClr val="tx1"/>
                </a:solidFill>
                <a:latin typeface="+mn-lt"/>
              </a:rPr>
              <a:t>Amazon SageMaker</a:t>
            </a:r>
          </a:p>
          <a:p>
            <a:pPr marL="171450" indent="-171450" algn="ctr" defTabSz="914400">
              <a:spcBef>
                <a:spcPts val="0"/>
              </a:spcBef>
              <a:defRPr/>
            </a:pPr>
            <a:endParaRPr lang="en-US" sz="3200" dirty="0">
              <a:solidFill>
                <a:schemeClr val="tx1"/>
              </a:solidFill>
              <a:latin typeface="+mn-lt"/>
            </a:endParaRPr>
          </a:p>
          <a:p>
            <a:pPr marL="171450" indent="-171450" algn="ctr" defTabSz="914400">
              <a:spcBef>
                <a:spcPts val="0"/>
              </a:spcBef>
              <a:defRPr/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A managed service </a:t>
            </a:r>
            <a:br>
              <a:rPr lang="en-US" sz="3200" dirty="0">
                <a:solidFill>
                  <a:schemeClr val="tx1"/>
                </a:solidFill>
                <a:latin typeface="+mn-lt"/>
              </a:rPr>
            </a:br>
            <a:r>
              <a:rPr lang="en-US" sz="3200" dirty="0">
                <a:solidFill>
                  <a:schemeClr val="tx1"/>
                </a:solidFill>
                <a:latin typeface="+mn-lt"/>
              </a:rPr>
              <a:t>that provides </a:t>
            </a:r>
            <a:r>
              <a:rPr lang="en-US" sz="3200" b="1" dirty="0">
                <a:solidFill>
                  <a:schemeClr val="accent1"/>
                </a:solidFill>
                <a:latin typeface="+mn-lt"/>
              </a:rPr>
              <a:t>the quickest and easiest way 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for </a:t>
            </a:r>
            <a:br>
              <a:rPr lang="en-US" sz="3200" dirty="0">
                <a:solidFill>
                  <a:schemeClr val="tx1"/>
                </a:solidFill>
                <a:latin typeface="+mn-lt"/>
              </a:rPr>
            </a:br>
            <a:r>
              <a:rPr lang="en-US" sz="3200" dirty="0">
                <a:solidFill>
                  <a:schemeClr val="tx1"/>
                </a:solidFill>
                <a:latin typeface="+mn-lt"/>
              </a:rPr>
              <a:t>data scientists and developers to get </a:t>
            </a:r>
          </a:p>
          <a:p>
            <a:pPr marL="171450" indent="-171450" algn="ctr" defTabSz="914400">
              <a:spcBef>
                <a:spcPts val="0"/>
              </a:spcBef>
              <a:defRPr/>
            </a:pPr>
            <a:r>
              <a:rPr lang="en-US" sz="3200" b="1" dirty="0">
                <a:solidFill>
                  <a:srgbClr val="FF9900"/>
                </a:solidFill>
                <a:latin typeface="+mn-lt"/>
              </a:rPr>
              <a:t>ML models from idea to production</a:t>
            </a:r>
            <a:r>
              <a:rPr lang="en-US" sz="32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171450" indent="-171450" algn="ctr" defTabSz="914400">
              <a:spcBef>
                <a:spcPts val="0"/>
              </a:spcBef>
              <a:defRPr/>
            </a:pPr>
            <a:endParaRPr lang="en-US" sz="3200" dirty="0">
              <a:latin typeface="+mn-lt"/>
            </a:endParaRPr>
          </a:p>
        </p:txBody>
      </p:sp>
      <p:pic>
        <p:nvPicPr>
          <p:cNvPr id="7" name="Picture 6" descr="ico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50" y="904735"/>
            <a:ext cx="3932112" cy="210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25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7571773-E326-1047-BFC9-3AC2805097F4}"/>
              </a:ext>
            </a:extLst>
          </p:cNvPr>
          <p:cNvSpPr/>
          <p:nvPr/>
        </p:nvSpPr>
        <p:spPr>
          <a:xfrm>
            <a:off x="5113323" y="4481960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Amazon’s fast, scalable algorithms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D9D1B39-0F38-334C-B2E4-04556ADDDDC7}"/>
              </a:ext>
            </a:extLst>
          </p:cNvPr>
          <p:cNvSpPr/>
          <p:nvPr/>
        </p:nvSpPr>
        <p:spPr>
          <a:xfrm>
            <a:off x="5113323" y="5202848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BYO script for ML frameworks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5EEDFB-16C2-9D42-B6DD-8450DB105E0E}"/>
              </a:ext>
            </a:extLst>
          </p:cNvPr>
          <p:cNvSpPr/>
          <p:nvPr/>
        </p:nvSpPr>
        <p:spPr>
          <a:xfrm>
            <a:off x="5113323" y="5923736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BYO algorithm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6A9AF9F-8C21-B243-BB68-56354316F8F1}"/>
              </a:ext>
            </a:extLst>
          </p:cNvPr>
          <p:cNvSpPr/>
          <p:nvPr/>
        </p:nvSpPr>
        <p:spPr>
          <a:xfrm>
            <a:off x="570584" y="6644624"/>
            <a:ext cx="8975750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26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Automatic Model Tuning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B225C02-668B-CF49-B0D1-2645BCCF5E9A}"/>
              </a:ext>
            </a:extLst>
          </p:cNvPr>
          <p:cNvSpPr/>
          <p:nvPr/>
        </p:nvSpPr>
        <p:spPr>
          <a:xfrm>
            <a:off x="570584" y="3761069"/>
            <a:ext cx="4433011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32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UX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72C6AB-910A-6D40-A046-0079D41A16C1}"/>
              </a:ext>
            </a:extLst>
          </p:cNvPr>
          <p:cNvSpPr/>
          <p:nvPr/>
        </p:nvSpPr>
        <p:spPr>
          <a:xfrm>
            <a:off x="9656064" y="3761069"/>
            <a:ext cx="4433011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32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Hosting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83C28F7-348D-CE4B-9EBC-5C06A645BF3C}"/>
              </a:ext>
            </a:extLst>
          </p:cNvPr>
          <p:cNvSpPr/>
          <p:nvPr/>
        </p:nvSpPr>
        <p:spPr>
          <a:xfrm>
            <a:off x="5113323" y="3761069"/>
            <a:ext cx="4433011" cy="609763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6304" tIns="73152" rIns="146304" bIns="73152" rtlCol="0" anchor="ctr" anchorCtr="0"/>
          <a:lstStyle/>
          <a:p>
            <a:pPr algn="ctr"/>
            <a:r>
              <a:rPr lang="en-US" sz="3200" b="1" dirty="0">
                <a:solidFill>
                  <a:srgbClr val="545B64"/>
                </a:solidFill>
                <a:latin typeface="Amazon Ember" charset="0"/>
                <a:ea typeface="Amazon Ember" charset="0"/>
                <a:cs typeface="Amazon Ember" charset="0"/>
              </a:rPr>
              <a:t>Training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181E41-FC67-ED42-A4CE-6EEC0DF7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02" y="1429218"/>
            <a:ext cx="4098614" cy="2459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425ADA-3FB5-9A4A-ABE2-C3DA0374F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096" y="1429218"/>
            <a:ext cx="4098614" cy="24591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319BE9-F192-B749-81A2-06C3C312F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6645" y="1429215"/>
            <a:ext cx="4098614" cy="2459170"/>
          </a:xfrm>
          <a:prstGeom prst="rect">
            <a:avLst/>
          </a:prstGeom>
        </p:spPr>
      </p:pic>
      <p:sp>
        <p:nvSpPr>
          <p:cNvPr id="20" name="Title 18">
            <a:extLst>
              <a:ext uri="{FF2B5EF4-FFF2-40B4-BE49-F238E27FC236}">
                <a16:creationId xmlns:a16="http://schemas.microsoft.com/office/drawing/2014/main" id="{E65E7CE7-106E-064B-8DEF-910ADFB7B57F}"/>
              </a:ext>
            </a:extLst>
          </p:cNvPr>
          <p:cNvSpPr txBox="1">
            <a:spLocks/>
          </p:cNvSpPr>
          <p:nvPr/>
        </p:nvSpPr>
        <p:spPr>
          <a:xfrm>
            <a:off x="553651" y="234222"/>
            <a:ext cx="13518490" cy="751728"/>
          </a:xfrm>
          <a:prstGeom prst="rect">
            <a:avLst/>
          </a:prstGeom>
        </p:spPr>
        <p:txBody>
          <a:bodyPr lIns="146304" tIns="73152" rIns="146304" bIns="73152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700" b="1" dirty="0">
                <a:solidFill>
                  <a:srgbClr val="545B64">
                    <a:lumMod val="50000"/>
                  </a:srgbClr>
                </a:solidFill>
              </a:rPr>
              <a:t>Components of Amazon SageMaker used in the Workshop</a:t>
            </a:r>
          </a:p>
        </p:txBody>
      </p:sp>
    </p:spTree>
    <p:extLst>
      <p:ext uri="{BB962C8B-B14F-4D97-AF65-F5344CB8AC3E}">
        <p14:creationId xmlns:p14="http://schemas.microsoft.com/office/powerpoint/2010/main" val="349981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04"/>
    </mc:Choice>
    <mc:Fallback xmlns="">
      <p:transition spd="slow" advTm="3610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4500" dirty="0"/>
              <a:t>Amazon SageMaker is Modular</a:t>
            </a:r>
            <a:br>
              <a:rPr lang="en-US" sz="4500" dirty="0"/>
            </a:br>
            <a:endParaRPr lang="en-US" sz="4500" dirty="0"/>
          </a:p>
        </p:txBody>
      </p:sp>
      <p:sp>
        <p:nvSpPr>
          <p:cNvPr id="5" name="TextBox 4"/>
          <p:cNvSpPr txBox="1"/>
          <p:nvPr/>
        </p:nvSpPr>
        <p:spPr>
          <a:xfrm>
            <a:off x="545311" y="1645967"/>
            <a:ext cx="13407765" cy="541071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mazon Ember"/>
                <a:cs typeface="Amazon Ember"/>
              </a:rPr>
              <a:t>Examples of adapting SageMaker to your workflow: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"/>
                <a:cs typeface="Amazon Ember"/>
              </a:rPr>
              <a:t>UX</a:t>
            </a:r>
            <a:r>
              <a:rPr lang="en-US" dirty="0">
                <a:latin typeface="Amazon Ember"/>
                <a:cs typeface="Amazon Ember"/>
              </a:rPr>
              <a:t>:  Using a SageMaker notebook is convenient, but not necessary.  Perhaps you prefer RStudio running on EC2 instead; that’s fine!  Or scripts, or CLI . . . .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"/>
                <a:cs typeface="Amazon Ember"/>
              </a:rPr>
              <a:t>Training</a:t>
            </a:r>
            <a:r>
              <a:rPr lang="en-US" dirty="0">
                <a:latin typeface="Amazon Ember"/>
                <a:cs typeface="Amazon Ember"/>
              </a:rPr>
              <a:t>:  SageMaker automates setting up and launching training clusters, but you can continue using your own training cluster.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r>
              <a:rPr lang="en-US" dirty="0">
                <a:latin typeface="Amazon Ember"/>
                <a:cs typeface="Amazon Ember"/>
              </a:rPr>
              <a:t>	You also can take a SageMaker-trained model elsewhere. . . . </a:t>
            </a:r>
          </a:p>
          <a:p>
            <a:endParaRPr lang="en-US" dirty="0">
              <a:latin typeface="Amazon Ember"/>
              <a:cs typeface="Amazon Ember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005E8D"/>
                </a:solidFill>
                <a:latin typeface="Amazon Ember"/>
                <a:cs typeface="Amazon Ember"/>
              </a:rPr>
              <a:t>Hosting</a:t>
            </a:r>
            <a:r>
              <a:rPr lang="en-US" dirty="0">
                <a:latin typeface="Amazon Ember"/>
                <a:cs typeface="Amazon Ember"/>
              </a:rPr>
              <a:t>:  if you’re using your own training cluster, you can bring your model trained there into SageMaker hosting.</a:t>
            </a:r>
          </a:p>
        </p:txBody>
      </p:sp>
    </p:spTree>
    <p:extLst>
      <p:ext uri="{BB962C8B-B14F-4D97-AF65-F5344CB8AC3E}">
        <p14:creationId xmlns:p14="http://schemas.microsoft.com/office/powerpoint/2010/main" val="4023549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4083387" y="5377856"/>
            <a:ext cx="3116275" cy="2055877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… or Apache Spark through EMR and the SageMaker Spark SDK...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53649" y="166488"/>
            <a:ext cx="13518490" cy="751728"/>
          </a:xfrm>
          <a:prstGeom prst="rect">
            <a:avLst/>
          </a:prstGeom>
        </p:spPr>
        <p:txBody>
          <a:bodyPr lIns="146304" tIns="73152" rIns="146304" bIns="73152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000" b="1" dirty="0">
                <a:solidFill>
                  <a:schemeClr val="tx1"/>
                </a:solidFill>
              </a:rPr>
              <a:t>UX Choices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605" y="2876798"/>
            <a:ext cx="1953842" cy="1040357"/>
          </a:xfrm>
          <a:prstGeom prst="rect">
            <a:avLst/>
          </a:prstGeom>
        </p:spPr>
      </p:pic>
      <p:pic>
        <p:nvPicPr>
          <p:cNvPr id="13" name="Picture Placeholder 11">
            <a:extLst>
              <a:ext uri="{FF2B5EF4-FFF2-40B4-BE49-F238E27FC236}">
                <a16:creationId xmlns:a16="http://schemas.microsoft.com/office/drawing/2014/main" id="{92609D3D-7A1B-6942-AD7C-75128E959E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07368" y="1999762"/>
            <a:ext cx="2794406" cy="2794406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58E39E2-0231-8B42-A0AE-2351E4EBF8C4}"/>
              </a:ext>
            </a:extLst>
          </p:cNvPr>
          <p:cNvSpPr txBox="1">
            <a:spLocks/>
          </p:cNvSpPr>
          <p:nvPr/>
        </p:nvSpPr>
        <p:spPr>
          <a:xfrm>
            <a:off x="651864" y="5377857"/>
            <a:ext cx="3116275" cy="131081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Use SageMaker‘s hosted Notebook Instances...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FD2E8AF-6B82-4D44-97C2-B3A97E677593}"/>
              </a:ext>
            </a:extLst>
          </p:cNvPr>
          <p:cNvSpPr txBox="1">
            <a:spLocks/>
          </p:cNvSpPr>
          <p:nvPr/>
        </p:nvSpPr>
        <p:spPr>
          <a:xfrm>
            <a:off x="7514912" y="5377857"/>
            <a:ext cx="3116275" cy="168334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... or SageMaker‘s Console for a point and click experience...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71B011E-4FA0-6142-8260-29888E2EAD26}"/>
              </a:ext>
            </a:extLst>
          </p:cNvPr>
          <p:cNvSpPr txBox="1">
            <a:spLocks/>
          </p:cNvSpPr>
          <p:nvPr/>
        </p:nvSpPr>
        <p:spPr>
          <a:xfrm>
            <a:off x="10946435" y="5377857"/>
            <a:ext cx="3116275" cy="1344677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2600" dirty="0">
                <a:solidFill>
                  <a:schemeClr val="tx1"/>
                </a:solidFill>
              </a:rPr>
              <a:t>... or your own device (EC2, laptop, etc.)</a:t>
            </a:r>
            <a:endParaRPr lang="en-US" sz="26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77B6AD-2030-D045-948B-1E5915533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981" y="968517"/>
            <a:ext cx="2790819" cy="39142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1031E0-7CD8-3B4F-A49A-D74E23793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51" y="2057965"/>
            <a:ext cx="2982416" cy="29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8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75"/>
    </mc:Choice>
    <mc:Fallback xmlns="">
      <p:transition spd="slow" advTm="4977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0"/>
          <p:cNvSpPr txBox="1">
            <a:spLocks/>
          </p:cNvSpPr>
          <p:nvPr/>
        </p:nvSpPr>
        <p:spPr>
          <a:xfrm>
            <a:off x="789288" y="5778158"/>
            <a:ext cx="3116275" cy="478813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Zero setup</a:t>
            </a:r>
          </a:p>
        </p:txBody>
      </p:sp>
      <p:pic>
        <p:nvPicPr>
          <p:cNvPr id="7" name="Picture Placeholder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2536" y="2637133"/>
            <a:ext cx="2794406" cy="2794406"/>
          </a:xfrm>
          <a:prstGeom prst="rect">
            <a:avLst/>
          </a:prstGeom>
        </p:spPr>
      </p:pic>
      <p:sp>
        <p:nvSpPr>
          <p:cNvPr id="9" name="Title 18"/>
          <p:cNvSpPr txBox="1">
            <a:spLocks/>
          </p:cNvSpPr>
          <p:nvPr/>
        </p:nvSpPr>
        <p:spPr>
          <a:xfrm>
            <a:off x="299651" y="234221"/>
            <a:ext cx="13518490" cy="751728"/>
          </a:xfrm>
          <a:prstGeom prst="rect">
            <a:avLst/>
          </a:prstGeom>
        </p:spPr>
        <p:txBody>
          <a:bodyPr lIns="146304" tIns="73152" rIns="146304" bIns="73152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3700" b="1" dirty="0">
                <a:solidFill>
                  <a:srgbClr val="000000"/>
                </a:solidFill>
              </a:rPr>
              <a:t>Training</a:t>
            </a:r>
            <a:r>
              <a:rPr lang="en-US" sz="3700" dirty="0">
                <a:solidFill>
                  <a:srgbClr val="000000"/>
                </a:solidFill>
              </a:rPr>
              <a:t>: Automated Hardware/Cluster Management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069FA15-99CA-5740-8192-2DBE40BE9479}"/>
              </a:ext>
            </a:extLst>
          </p:cNvPr>
          <p:cNvSpPr txBox="1">
            <a:spLocks/>
          </p:cNvSpPr>
          <p:nvPr/>
        </p:nvSpPr>
        <p:spPr>
          <a:xfrm>
            <a:off x="3996004" y="5778159"/>
            <a:ext cx="3114110" cy="1706376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dirty="0">
                <a:solidFill>
                  <a:srgbClr val="000000"/>
                </a:solidFill>
              </a:rPr>
              <a:t>Distributed Training</a:t>
            </a:r>
          </a:p>
        </p:txBody>
      </p:sp>
      <p:pic>
        <p:nvPicPr>
          <p:cNvPr id="25" name="Picture Placeholder 2">
            <a:extLst>
              <a:ext uri="{FF2B5EF4-FFF2-40B4-BE49-F238E27FC236}">
                <a16:creationId xmlns:a16="http://schemas.microsoft.com/office/drawing/2014/main" id="{5687A206-D767-B442-8993-B2BE1DC3A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395" y="2637133"/>
            <a:ext cx="2794406" cy="2794406"/>
          </a:xfrm>
          <a:prstGeom prst="rect">
            <a:avLst/>
          </a:prstGeom>
        </p:spPr>
      </p:pic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E017357-4B82-C54A-B4E6-B2EAEAE9F551}"/>
              </a:ext>
            </a:extLst>
          </p:cNvPr>
          <p:cNvSpPr txBox="1">
            <a:spLocks/>
          </p:cNvSpPr>
          <p:nvPr/>
        </p:nvSpPr>
        <p:spPr>
          <a:xfrm>
            <a:off x="7237528" y="5771827"/>
            <a:ext cx="3116275" cy="172964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s-IS" sz="2600" dirty="0">
                <a:solidFill>
                  <a:srgbClr val="000000"/>
                </a:solidFill>
              </a:rPr>
              <a:t>Docker / ECR under the hood (but you don’t need to touch it)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A4963B-94C7-AB4E-9CDC-8A5CF044A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765" y="2992735"/>
            <a:ext cx="2670819" cy="19928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A28DE6-0C8B-B14B-914B-C80194172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3396" y="2498284"/>
            <a:ext cx="2780942" cy="2780942"/>
          </a:xfrm>
          <a:prstGeom prst="rect">
            <a:avLst/>
          </a:prstGeom>
        </p:spPr>
      </p:pic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B340A21C-DE99-D14E-97D2-079215BC4DE3}"/>
              </a:ext>
            </a:extLst>
          </p:cNvPr>
          <p:cNvSpPr txBox="1">
            <a:spLocks/>
          </p:cNvSpPr>
          <p:nvPr/>
        </p:nvSpPr>
        <p:spPr>
          <a:xfrm>
            <a:off x="10372178" y="5771831"/>
            <a:ext cx="3588882" cy="1678840"/>
          </a:xfrm>
          <a:prstGeom prst="rect">
            <a:avLst/>
          </a:prstGeom>
        </p:spPr>
        <p:txBody>
          <a:bodyPr lIns="146304" tIns="73152" rIns="146304" bIns="73152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mazon Ember Regular" charset="0"/>
                <a:ea typeface="+mn-ea"/>
                <a:cs typeface="Amazon Ember Regular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s-IS" sz="2600" dirty="0">
                <a:solidFill>
                  <a:srgbClr val="000000"/>
                </a:solidFill>
              </a:rPr>
              <a:t>Deploy trained models locally, to SageMaker, or to edge devices such as DeepLens</a:t>
            </a:r>
            <a:endParaRPr lang="en-US" sz="26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9052E-37AA-4744-8307-77CC92541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6078" y="1173857"/>
            <a:ext cx="2334768" cy="105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96"/>
    </mc:Choice>
    <mc:Fallback xmlns="">
      <p:transition spd="slow" advTm="5369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128486" cy="873186"/>
          </a:xfrm>
        </p:spPr>
        <p:txBody>
          <a:bodyPr/>
          <a:lstStyle/>
          <a:p>
            <a:r>
              <a:rPr lang="en-US" sz="3500" dirty="0"/>
              <a:t>Training:  </a:t>
            </a:r>
            <a:r>
              <a:rPr lang="en-US" sz="3500" b="0" dirty="0"/>
              <a:t>data into S3, models out to S3, run anywhere with Neo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EC8F5-9E6F-1141-974C-AC6D8FCE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617" y="2154265"/>
            <a:ext cx="10339853" cy="53469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014BD6-D062-C04C-989B-4FCDD8CF3045}"/>
              </a:ext>
            </a:extLst>
          </p:cNvPr>
          <p:cNvSpPr/>
          <p:nvPr/>
        </p:nvSpPr>
        <p:spPr>
          <a:xfrm>
            <a:off x="5410924" y="1661287"/>
            <a:ext cx="2502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cs typeface="Amazon Ember"/>
              </a:rPr>
              <a:t>SageMaker Neo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CBDE99D-58B1-704A-8433-BF3D5F57287B}"/>
              </a:ext>
            </a:extLst>
          </p:cNvPr>
          <p:cNvSpPr/>
          <p:nvPr/>
        </p:nvSpPr>
        <p:spPr>
          <a:xfrm>
            <a:off x="3735092" y="2665707"/>
            <a:ext cx="1675832" cy="165601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02803A-93A4-AF45-AF88-D21AC9AF9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746" y="2071834"/>
            <a:ext cx="1565635" cy="1353346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8491740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Custom 13">
      <a:dk1>
        <a:srgbClr val="000000"/>
      </a:dk1>
      <a:lt1>
        <a:srgbClr val="FFFFFF"/>
      </a:lt1>
      <a:dk2>
        <a:srgbClr val="232F3E"/>
      </a:dk2>
      <a:lt2>
        <a:srgbClr val="F2F3F3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1E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solidFill>
              <a:schemeClr val="tx2"/>
            </a:solidFill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1_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3.xml><?xml version="1.0" encoding="utf-8"?>
<a:theme xmlns:a="http://schemas.openxmlformats.org/drawingml/2006/main" name="2_DeckTemplate-AWS">
  <a:themeElements>
    <a:clrScheme name="AWS Colors">
      <a:dk1>
        <a:srgbClr val="1D516C"/>
      </a:dk1>
      <a:lt1>
        <a:srgbClr val="FFFFFF"/>
      </a:lt1>
      <a:dk2>
        <a:srgbClr val="1D516C"/>
      </a:dk2>
      <a:lt2>
        <a:srgbClr val="F8F8F8"/>
      </a:lt2>
      <a:accent1>
        <a:srgbClr val="FF9900"/>
      </a:accent1>
      <a:accent2>
        <a:srgbClr val="00A1C9"/>
      </a:accent2>
      <a:accent3>
        <a:srgbClr val="007DBC"/>
      </a:accent3>
      <a:accent4>
        <a:srgbClr val="69AF34"/>
      </a:accent4>
      <a:accent5>
        <a:srgbClr val="EB5F07"/>
      </a:accent5>
      <a:accent6>
        <a:srgbClr val="545B64"/>
      </a:accent6>
      <a:hlink>
        <a:srgbClr val="00E0EA"/>
      </a:hlink>
      <a:folHlink>
        <a:srgbClr val="0069E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12116</TotalTime>
  <Words>767</Words>
  <Application>Microsoft Macintosh PowerPoint</Application>
  <PresentationFormat>Custom</PresentationFormat>
  <Paragraphs>149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Microsoft YaHei</vt:lpstr>
      <vt:lpstr>Amazon Ember</vt:lpstr>
      <vt:lpstr>Amazon Ember Cd</vt:lpstr>
      <vt:lpstr>Amazon Ember Light</vt:lpstr>
      <vt:lpstr>Amazon Ember Regular</vt:lpstr>
      <vt:lpstr>Arial</vt:lpstr>
      <vt:lpstr>Calibri</vt:lpstr>
      <vt:lpstr>Consolas</vt:lpstr>
      <vt:lpstr>Lucida Console</vt:lpstr>
      <vt:lpstr>Menlo</vt:lpstr>
      <vt:lpstr>Times New Roman</vt:lpstr>
      <vt:lpstr>DeckTemplate-AWS</vt:lpstr>
      <vt:lpstr>1_DeckTemplate-AWS</vt:lpstr>
      <vt:lpstr>2_DeckTemplate-AWS</vt:lpstr>
      <vt:lpstr>PowerPoint Presentation</vt:lpstr>
      <vt:lpstr>Agenda </vt:lpstr>
      <vt:lpstr>Amazon SageMaker overview</vt:lpstr>
      <vt:lpstr> </vt:lpstr>
      <vt:lpstr>PowerPoint Presentation</vt:lpstr>
      <vt:lpstr>Amazon SageMaker is Modular </vt:lpstr>
      <vt:lpstr>PowerPoint Presentation</vt:lpstr>
      <vt:lpstr>PowerPoint Presentation</vt:lpstr>
      <vt:lpstr>Training:  data into S3, models out to S3, run anywhere with Neo</vt:lpstr>
      <vt:lpstr>PowerPoint Presentation</vt:lpstr>
      <vt:lpstr>PowerPoint Presentation</vt:lpstr>
      <vt:lpstr>PowerPoint Presentation</vt:lpstr>
      <vt:lpstr>PowerPoint Presentation</vt:lpstr>
      <vt:lpstr>Q&amp;A</vt:lpstr>
      <vt:lpstr>Getting Started on the Workshop</vt:lpstr>
      <vt:lpstr>Workshop Options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199</cp:revision>
  <dcterms:created xsi:type="dcterms:W3CDTF">2016-06-17T18:22:10Z</dcterms:created>
  <dcterms:modified xsi:type="dcterms:W3CDTF">2019-10-22T01:55:57Z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